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1"/>
    <p:sldMasterId id="2147483648" r:id="rId2"/>
  </p:sldMasterIdLst>
  <p:notesMasterIdLst>
    <p:notesMasterId r:id="rId40"/>
  </p:notesMasterIdLst>
  <p:handoutMasterIdLst>
    <p:handoutMasterId r:id="rId41"/>
  </p:handoutMasterIdLst>
  <p:sldIdLst>
    <p:sldId id="355" r:id="rId3"/>
    <p:sldId id="387" r:id="rId4"/>
    <p:sldId id="478" r:id="rId5"/>
    <p:sldId id="486" r:id="rId6"/>
    <p:sldId id="383" r:id="rId7"/>
    <p:sldId id="479" r:id="rId8"/>
    <p:sldId id="483" r:id="rId9"/>
    <p:sldId id="469" r:id="rId10"/>
    <p:sldId id="480" r:id="rId11"/>
    <p:sldId id="487" r:id="rId12"/>
    <p:sldId id="484" r:id="rId13"/>
    <p:sldId id="378" r:id="rId14"/>
    <p:sldId id="389" r:id="rId15"/>
    <p:sldId id="472" r:id="rId16"/>
    <p:sldId id="488" r:id="rId17"/>
    <p:sldId id="449" r:id="rId18"/>
    <p:sldId id="493" r:id="rId19"/>
    <p:sldId id="489" r:id="rId20"/>
    <p:sldId id="390" r:id="rId21"/>
    <p:sldId id="391" r:id="rId22"/>
    <p:sldId id="490" r:id="rId23"/>
    <p:sldId id="392" r:id="rId24"/>
    <p:sldId id="450" r:id="rId25"/>
    <p:sldId id="491" r:id="rId26"/>
    <p:sldId id="451" r:id="rId27"/>
    <p:sldId id="452" r:id="rId28"/>
    <p:sldId id="481" r:id="rId29"/>
    <p:sldId id="446" r:id="rId30"/>
    <p:sldId id="494" r:id="rId31"/>
    <p:sldId id="447" r:id="rId32"/>
    <p:sldId id="482" r:id="rId33"/>
    <p:sldId id="474" r:id="rId34"/>
    <p:sldId id="495" r:id="rId35"/>
    <p:sldId id="461" r:id="rId36"/>
    <p:sldId id="485" r:id="rId37"/>
    <p:sldId id="380" r:id="rId38"/>
    <p:sldId id="381" r:id="rId3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26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orient="horz" pos="1257" userDrawn="1">
          <p15:clr>
            <a:srgbClr val="A4A3A4"/>
          </p15:clr>
        </p15:guide>
        <p15:guide id="4" pos="5579" userDrawn="1">
          <p15:clr>
            <a:srgbClr val="A4A3A4"/>
          </p15:clr>
        </p15:guide>
        <p15:guide id="5" orient="horz" pos="7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Dach" initials="ND" lastIdx="17" clrIdx="0">
    <p:extLst>
      <p:ext uri="{19B8F6BF-5375-455C-9EA6-DF929625EA0E}">
        <p15:presenceInfo xmlns:p15="http://schemas.microsoft.com/office/powerpoint/2012/main" userId="173920976b8445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BFBFBF"/>
    <a:srgbClr val="003E6E"/>
    <a:srgbClr val="1765BD"/>
    <a:srgbClr val="262626"/>
    <a:srgbClr val="676767"/>
    <a:srgbClr val="D9D9D9"/>
    <a:srgbClr val="6FA8DC"/>
    <a:srgbClr val="5BC73E"/>
    <a:srgbClr val="004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6168A-0FD4-43D5-B048-546E009ADA88}" v="24" dt="2021-06-25T00:20:34.726"/>
    <p1510:client id="{24A6AF55-DB88-D64A-B908-75DDBFC8FFDD}" v="3331" dt="2021-06-25T10:18:11.002"/>
    <p1510:client id="{2E327D8F-951A-46DB-80BA-453BD7D68D60}" v="126" dt="2021-06-24T20:23:47.704"/>
    <p1510:client id="{44EDB606-9857-4278-8AEE-7E23D83C05ED}" v="360" dt="2021-06-25T09:53:09.480"/>
    <p1510:client id="{46CA983D-23B8-404E-BE61-03E43F8A0403}" v="4" dt="2021-06-24T15:38:59.871"/>
    <p1510:client id="{534362A4-1B74-4251-868B-5AEF4FD8279B}" v="4" dt="2021-06-24T13:00:50.581"/>
    <p1510:client id="{5804CA42-FE41-4132-873B-ADC4211D8F07}" v="30" dt="2021-06-25T08:42:41.940"/>
    <p1510:client id="{5D7ED2EE-D52D-4386-ADF2-5E3DECD840F8}" v="2877" dt="2021-06-23T18:34:56.003"/>
    <p1510:client id="{5D9BBE8E-04E0-44A8-8786-D7B40AD34971}" v="796" dt="2021-06-24T14:53:53.568"/>
    <p1510:client id="{643F68A0-B718-4794-A840-F12A1925B02F}" v="34" dt="2021-06-24T22:06:59.271"/>
    <p1510:client id="{662486A3-C43C-4087-8EDB-2C23474E2BC9}" v="12" dt="2021-06-25T07:38:23.132"/>
    <p1510:client id="{663F6EC3-0DA7-D449-8CEF-D08AD161AF9C}" v="3081" dt="2021-06-25T08:49:28.453"/>
    <p1510:client id="{81F9CD8D-D046-44C0-8247-DEF3F2D45E4E}" v="112" dt="2021-06-24T16:06:58.640"/>
    <p1510:client id="{8E2B4F07-90B0-4F53-BE7C-89FB1B8822D5}" v="2" dt="2021-06-24T16:42:47.809"/>
    <p1510:client id="{972416C0-0DA9-4FA2-B52A-3FBFD8A9DF54}" v="74" dt="2021-06-25T10:42:10.822"/>
    <p1510:client id="{9D4844BC-5E2F-49CA-844B-0E1B756FCE77}" v="3801" dt="2021-06-25T08:36:48.278"/>
    <p1510:client id="{BC2C6DEE-8879-4317-8747-BAF1F7BFFB7F}" v="208" dt="2021-06-24T14:30:07.697"/>
    <p1510:client id="{E0E0DFF2-C772-453E-A1BB-0CE2E9311DE2}" v="2046" dt="2021-06-24T19:54:05.459"/>
    <p1510:client id="{EA0476D6-D648-47C4-ACA4-A8726CBAB09D}" v="992" dt="2021-06-24T14:11:09.649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026"/>
        <p:guide pos="249"/>
        <p:guide orient="horz" pos="1257"/>
        <p:guide pos="5579"/>
        <p:guide orient="horz" pos="75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27/06/2021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27/06/2021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eng.ucsd.edu/ucsdbookgraph/book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ata.world/divyanshj/users-books-dataset" TargetMode="External"/><Relationship Id="rId4" Type="http://schemas.openxmlformats.org/officeDocument/2006/relationships/hyperlink" Target="https://www.kaggle.com/jealousleopard/goodreadsbook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668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13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since</a:t>
            </a:r>
            <a:r>
              <a:rPr lang="de-DE"/>
              <a:t> </a:t>
            </a:r>
            <a:r>
              <a:rPr lang="en-US"/>
              <a:t>customer</a:t>
            </a:r>
            <a:r>
              <a:rPr lang="de-DE"/>
              <a:t> </a:t>
            </a:r>
            <a:r>
              <a:rPr lang="de-DE" err="1"/>
              <a:t>might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interesed</a:t>
            </a:r>
            <a:r>
              <a:rPr lang="de-DE"/>
              <a:t> in </a:t>
            </a:r>
            <a:r>
              <a:rPr lang="en-US"/>
              <a:t>buying</a:t>
            </a:r>
            <a:r>
              <a:rPr lang="de-DE"/>
              <a:t> </a:t>
            </a:r>
            <a:r>
              <a:rPr lang="de-DE" err="1"/>
              <a:t>books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same </a:t>
            </a:r>
            <a:r>
              <a:rPr lang="de-DE" err="1"/>
              <a:t>author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topic</a:t>
            </a:r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Similar</a:t>
            </a:r>
            <a:r>
              <a:rPr lang="de-DE"/>
              <a:t> </a:t>
            </a:r>
            <a:r>
              <a:rPr lang="de-DE" err="1"/>
              <a:t>items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"/>
              <a:t>are close together in the lower dimensional ‘feature space’ -&gt; we need to find a meaningful low dimensional representation of the categorical data and than using the result k-N</a:t>
            </a:r>
            <a:r>
              <a:rPr lang="en-US"/>
              <a:t>N as our recommendation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22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696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66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257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2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Match for 87% of the items (68,678), so about 9,656 items did not find any match. </a:t>
            </a:r>
          </a:p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Google: 59% </a:t>
            </a:r>
          </a:p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ISBNDB: 29% </a:t>
            </a:r>
          </a:p>
          <a:p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Exeternal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data / fuzzy matching: 11% </a:t>
            </a:r>
          </a:p>
          <a:p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89 of the items in the evaluation set did not find a match.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8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954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65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ISBNDB: 27M</a:t>
            </a:r>
          </a:p>
          <a:p>
            <a:r>
              <a:rPr lang="de-DE"/>
              <a:t>Google Books: 40M</a:t>
            </a:r>
          </a:p>
          <a:p>
            <a:r>
              <a:rPr lang="de-DE"/>
              <a:t>Amazon: 33M</a:t>
            </a:r>
          </a:p>
          <a:p>
            <a:r>
              <a:rPr lang="de-DE"/>
              <a:t>UCSD: 2.36M: </a:t>
            </a:r>
            <a:r>
              <a:rPr lang="en-US" sz="1200" u="sng">
                <a:solidFill>
                  <a:srgbClr val="A5A5A5"/>
                </a:solidFill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https://sites.google.com/eng.ucsd.edu/ucsdbookgraph/books</a:t>
            </a:r>
            <a:endParaRPr lang="de-DE"/>
          </a:p>
          <a:p>
            <a:r>
              <a:rPr lang="de-DE" err="1"/>
              <a:t>Kaggle</a:t>
            </a:r>
            <a:r>
              <a:rPr lang="de-DE"/>
              <a:t> 10K + 10M inkl. 11k </a:t>
            </a:r>
            <a:r>
              <a:rPr lang="de-DE" err="1"/>
              <a:t>reviews</a:t>
            </a:r>
            <a:r>
              <a:rPr lang="de-DE"/>
              <a:t>: </a:t>
            </a:r>
            <a:r>
              <a:rPr lang="de-DE" sz="1200" u="sng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https://www.kaggle.com/jealousleopard/goodreadsbooks</a:t>
            </a:r>
            <a:r>
              <a:rPr lang="de-DE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/>
              <a:t>and https://www.kaggle.com/bahramjannesarr/goodreads-book-datasets-10m</a:t>
            </a:r>
          </a:p>
          <a:p>
            <a:r>
              <a:rPr lang="de-DE"/>
              <a:t>Data World: 271K: </a:t>
            </a:r>
            <a:r>
              <a:rPr lang="de-DE" sz="1200" u="sng">
                <a:solidFill>
                  <a:srgbClr val="A5A5A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https://data.world/divyanshj/users-books-dataset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7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7aa05d335_0_380:notes"/>
          <p:cNvSpPr txBox="1">
            <a:spLocks noGrp="1"/>
          </p:cNvSpPr>
          <p:nvPr>
            <p:ph type="body" idx="1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d7aa05d335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95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since</a:t>
            </a:r>
            <a:r>
              <a:rPr lang="de-DE"/>
              <a:t> </a:t>
            </a:r>
            <a:r>
              <a:rPr lang="en-US"/>
              <a:t>customer</a:t>
            </a:r>
            <a:r>
              <a:rPr lang="de-DE"/>
              <a:t> </a:t>
            </a:r>
            <a:r>
              <a:rPr lang="de-DE" err="1"/>
              <a:t>might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interesed</a:t>
            </a:r>
            <a:r>
              <a:rPr lang="de-DE"/>
              <a:t> in </a:t>
            </a:r>
            <a:r>
              <a:rPr lang="en-US"/>
              <a:t>buying</a:t>
            </a:r>
            <a:r>
              <a:rPr lang="de-DE"/>
              <a:t> </a:t>
            </a:r>
            <a:r>
              <a:rPr lang="de-DE" err="1"/>
              <a:t>books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same </a:t>
            </a:r>
            <a:r>
              <a:rPr lang="de-DE" err="1"/>
              <a:t>author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topic</a:t>
            </a:r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/>
              <a:t>Similar</a:t>
            </a:r>
            <a:r>
              <a:rPr lang="de-DE"/>
              <a:t> </a:t>
            </a:r>
            <a:r>
              <a:rPr lang="de-DE" err="1"/>
              <a:t>items</a:t>
            </a:r>
            <a:r>
              <a:rPr lang="de-DE"/>
              <a:t> </a:t>
            </a:r>
            <a:r>
              <a:rPr lang="de-DE" err="1"/>
              <a:t>should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"/>
              <a:t>are close together in the lower dimensional ‘feature space’ -&gt; we need to find a meaningful low dimensional representation of the categorical data and than using the result k-N</a:t>
            </a:r>
            <a:r>
              <a:rPr lang="en-US"/>
              <a:t>N as our recommendation</a:t>
            </a:r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77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>
                <a:latin typeface="Arial"/>
                <a:cs typeface="Arial"/>
              </a:rPr>
              <a:t>since</a:t>
            </a:r>
            <a:r>
              <a:rPr lang="de-DE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customer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might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interesed</a:t>
            </a:r>
            <a:r>
              <a:rPr lang="de-DE">
                <a:latin typeface="Arial"/>
                <a:cs typeface="Arial"/>
              </a:rPr>
              <a:t> in </a:t>
            </a:r>
            <a:r>
              <a:rPr lang="en-US">
                <a:latin typeface="Arial"/>
                <a:cs typeface="Arial"/>
              </a:rPr>
              <a:t>buying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books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from</a:t>
            </a:r>
            <a:r>
              <a:rPr lang="de-DE">
                <a:latin typeface="Arial"/>
                <a:cs typeface="Arial"/>
              </a:rPr>
              <a:t> same </a:t>
            </a:r>
            <a:r>
              <a:rPr lang="de-DE" err="1">
                <a:latin typeface="Arial"/>
                <a:cs typeface="Arial"/>
              </a:rPr>
              <a:t>author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topic</a:t>
            </a:r>
            <a:endParaRPr lang="de-DE">
              <a:latin typeface="Arial"/>
              <a:cs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err="1">
                <a:latin typeface="Arial"/>
                <a:cs typeface="Arial"/>
              </a:rPr>
              <a:t>Similar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items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should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are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close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together</a:t>
            </a:r>
            <a:r>
              <a:rPr lang="de">
                <a:latin typeface="Arial"/>
                <a:cs typeface="Arial"/>
              </a:rPr>
              <a:t> in </a:t>
            </a:r>
            <a:r>
              <a:rPr lang="de" err="1">
                <a:latin typeface="Arial"/>
                <a:cs typeface="Arial"/>
              </a:rPr>
              <a:t>the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lower</a:t>
            </a:r>
            <a:r>
              <a:rPr lang="de">
                <a:latin typeface="Arial"/>
                <a:cs typeface="Arial"/>
              </a:rPr>
              <a:t> dimensional ‘feature </a:t>
            </a:r>
            <a:r>
              <a:rPr lang="de" err="1">
                <a:latin typeface="Arial"/>
                <a:cs typeface="Arial"/>
              </a:rPr>
              <a:t>space</a:t>
            </a:r>
            <a:r>
              <a:rPr lang="de">
                <a:latin typeface="Arial"/>
                <a:cs typeface="Arial"/>
              </a:rPr>
              <a:t>’ -&gt; </a:t>
            </a:r>
            <a:r>
              <a:rPr lang="de" err="1">
                <a:latin typeface="Arial"/>
                <a:cs typeface="Arial"/>
              </a:rPr>
              <a:t>we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need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to</a:t>
            </a:r>
            <a:r>
              <a:rPr lang="de">
                <a:latin typeface="Arial"/>
                <a:cs typeface="Arial"/>
              </a:rPr>
              <a:t> find a </a:t>
            </a:r>
            <a:r>
              <a:rPr lang="de" err="1">
                <a:latin typeface="Arial"/>
                <a:cs typeface="Arial"/>
              </a:rPr>
              <a:t>meaningful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low</a:t>
            </a:r>
            <a:r>
              <a:rPr lang="de">
                <a:latin typeface="Arial"/>
                <a:cs typeface="Arial"/>
              </a:rPr>
              <a:t> dimensional </a:t>
            </a:r>
            <a:r>
              <a:rPr lang="de" err="1">
                <a:latin typeface="Arial"/>
                <a:cs typeface="Arial"/>
              </a:rPr>
              <a:t>representation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of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the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categorical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data</a:t>
            </a:r>
            <a:r>
              <a:rPr lang="de">
                <a:latin typeface="Arial"/>
                <a:cs typeface="Arial"/>
              </a:rPr>
              <a:t> and </a:t>
            </a:r>
            <a:r>
              <a:rPr lang="de" err="1">
                <a:latin typeface="Arial"/>
                <a:cs typeface="Arial"/>
              </a:rPr>
              <a:t>than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using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the</a:t>
            </a:r>
            <a:r>
              <a:rPr lang="de">
                <a:latin typeface="Arial"/>
                <a:cs typeface="Arial"/>
              </a:rPr>
              <a:t> </a:t>
            </a:r>
            <a:r>
              <a:rPr lang="de" err="1">
                <a:latin typeface="Arial"/>
                <a:cs typeface="Arial"/>
              </a:rPr>
              <a:t>result</a:t>
            </a:r>
            <a:r>
              <a:rPr lang="de">
                <a:latin typeface="Arial"/>
                <a:cs typeface="Arial"/>
              </a:rPr>
              <a:t> k-N</a:t>
            </a:r>
            <a:r>
              <a:rPr lang="en-US">
                <a:latin typeface="Arial"/>
                <a:cs typeface="Arial"/>
              </a:rPr>
              <a:t>N as our recommendation</a:t>
            </a:r>
          </a:p>
          <a:p>
            <a:endParaRPr lang="en-US"/>
          </a:p>
          <a:p>
            <a:r>
              <a:rPr lang="de-DE"/>
              <a:t>Find a </a:t>
            </a:r>
            <a:r>
              <a:rPr lang="de-DE" err="1"/>
              <a:t>meaningful</a:t>
            </a:r>
            <a:r>
              <a:rPr lang="de-DE"/>
              <a:t> </a:t>
            </a:r>
            <a:r>
              <a:rPr lang="de-DE" err="1"/>
              <a:t>lower</a:t>
            </a:r>
            <a:r>
              <a:rPr lang="de-DE"/>
              <a:t> dimensional </a:t>
            </a:r>
            <a:r>
              <a:rPr lang="de-DE" err="1"/>
              <a:t>representation</a:t>
            </a:r>
            <a:r>
              <a:rPr lang="de-DE"/>
              <a:t> </a:t>
            </a:r>
            <a:r>
              <a:rPr lang="de-DE" err="1"/>
              <a:t>of</a:t>
            </a:r>
            <a:r>
              <a:rPr lang="de-DE"/>
              <a:t> </a:t>
            </a:r>
            <a:r>
              <a:rPr lang="de-DE" err="1"/>
              <a:t>the</a:t>
            </a:r>
            <a:r>
              <a:rPr lang="de-DE"/>
              <a:t> </a:t>
            </a:r>
            <a:r>
              <a:rPr lang="de-DE" err="1"/>
              <a:t>encoded</a:t>
            </a:r>
            <a:r>
              <a:rPr lang="de-DE"/>
              <a:t> </a:t>
            </a:r>
            <a:r>
              <a:rPr lang="de-DE" err="1"/>
              <a:t>data</a:t>
            </a:r>
            <a:endParaRPr lang="en-US" err="1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035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909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 userDrawn="1">
  <p:cSld name="Star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347635" y="4806203"/>
            <a:ext cx="575236" cy="2689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" name="Titel 2">
            <a:extLst>
              <a:ext uri="{FF2B5EF4-FFF2-40B4-BE49-F238E27FC236}">
                <a16:creationId xmlns:a16="http://schemas.microsoft.com/office/drawing/2014/main" id="{3397C4C5-3C07-4266-A0C0-8C19FF6F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4723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E279BB-DF07-4231-9F0E-2936BEA0B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B6BCA3B1-244E-4720-B0A3-B56888B76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CD2A2E17-DDE0-4B9A-9919-CC805EE9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F9B28F94-1B20-4BFB-9D8B-14F3B3FC8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4D07112C-06C9-4DD4-AE6A-DB62B971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5" name="Titel 2">
            <a:extLst>
              <a:ext uri="{FF2B5EF4-FFF2-40B4-BE49-F238E27FC236}">
                <a16:creationId xmlns:a16="http://schemas.microsoft.com/office/drawing/2014/main" id="{2953A174-5311-47EE-A589-D81011899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49139F73-A10C-4825-B63E-4AD3EDB2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1A40E242-E1B0-468B-B6A3-B2C2E591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8510400" cy="410400"/>
          </a:xfrm>
          <a:prstGeom prst="rect">
            <a:avLst/>
          </a:prstGeom>
        </p:spPr>
        <p:txBody>
          <a:bodyPr tIns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wmf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  <p:sldLayoutId id="2147483712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3.tiff"/><Relationship Id="rId7" Type="http://schemas.openxmlformats.org/officeDocument/2006/relationships/image" Target="../media/image37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19.svg"/><Relationship Id="rId4" Type="http://schemas.openxmlformats.org/officeDocument/2006/relationships/image" Target="../media/image34.png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18.pn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10" Type="http://schemas.openxmlformats.org/officeDocument/2006/relationships/image" Target="../media/image44.tiff"/><Relationship Id="rId4" Type="http://schemas.openxmlformats.org/officeDocument/2006/relationships/image" Target="../media/image19.sv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tiff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png"/><Relationship Id="rId1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sbnd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eng.ucsd.edu/ucsdbookgraph/book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Mining Seminar – Final </a:t>
            </a:r>
            <a:r>
              <a:rPr lang="de-DE" err="1"/>
              <a:t>presentation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1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Munich, June 25,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/>
              <a:t>Items </a:t>
            </a:r>
            <a:r>
              <a:rPr lang="de-DE" err="1"/>
              <a:t>similarity</a:t>
            </a:r>
            <a:r>
              <a:rPr lang="de-DE"/>
              <a:t> </a:t>
            </a:r>
            <a:r>
              <a:rPr lang="de-DE" err="1"/>
              <a:t>model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Items similarity </a:t>
            </a:r>
            <a:endParaRPr lang="en-US" sz="1200">
              <a:solidFill>
                <a:schemeClr val="bg1"/>
              </a:solidFill>
            </a:endParaRPr>
          </a:p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799" y="1619761"/>
            <a:ext cx="3397913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1"/>
            <a:ext cx="1446276" cy="2965295"/>
            <a:chOff x="631172" y="1656931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1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Amazon </a:t>
                </a:r>
              </a:p>
              <a:p>
                <a:pPr algn="ctr"/>
                <a:r>
                  <a:rPr lang="en-US" sz="1200"/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stCxn id="86" idx="3"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stCxn id="44" idx="3"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3537" y="2293939"/>
            <a:ext cx="520923" cy="203667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0176" y="3027300"/>
            <a:ext cx="520921" cy="326477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4151" y="2364314"/>
            <a:ext cx="512511" cy="462905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3538" y="3674502"/>
            <a:ext cx="527644" cy="18566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Clustering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096199" y="4325253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Amazon</a:t>
            </a:r>
          </a:p>
          <a:p>
            <a:pPr algn="ctr"/>
            <a:r>
              <a:rPr lang="en-US" sz="1200"/>
              <a:t>model</a:t>
            </a:r>
          </a:p>
        </p:txBody>
      </p: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Transactions 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57DCD3F7-BD4F-499B-A7EA-4A3ABD1E5DE9}"/>
              </a:ext>
            </a:extLst>
          </p:cNvPr>
          <p:cNvCxnSpPr>
            <a:cxnSpLocks/>
          </p:cNvCxnSpPr>
          <p:nvPr/>
        </p:nvCxnSpPr>
        <p:spPr>
          <a:xfrm>
            <a:off x="4082752" y="3014165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3E97DAF-3A65-40B2-8AAC-EAF389D447E7}"/>
              </a:ext>
            </a:extLst>
          </p:cNvPr>
          <p:cNvCxnSpPr>
            <a:cxnSpLocks/>
          </p:cNvCxnSpPr>
          <p:nvPr/>
        </p:nvCxnSpPr>
        <p:spPr>
          <a:xfrm>
            <a:off x="4113007" y="3669708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BB32F9CC-3FA9-4DC7-8FA1-EB7C6F74FF15}"/>
              </a:ext>
            </a:extLst>
          </p:cNvPr>
          <p:cNvCxnSpPr>
            <a:cxnSpLocks/>
          </p:cNvCxnSpPr>
          <p:nvPr/>
        </p:nvCxnSpPr>
        <p:spPr>
          <a:xfrm>
            <a:off x="4099687" y="2359872"/>
            <a:ext cx="989556" cy="1969422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76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AU">
                <a:ea typeface="+mj-lt"/>
                <a:cs typeface="+mj-lt"/>
              </a:rPr>
              <a:t>The model calculates string similarity among features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C38B6C-B501-4E56-9CDC-B033C4CD05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4587" y="1616789"/>
            <a:ext cx="3839586" cy="2365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71450" indent="-171450">
              <a:lnSpc>
                <a:spcPct val="113999"/>
              </a:lnSpc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Employ LCS String Matching</a:t>
            </a:r>
            <a:endParaRPr lang="en-US" sz="1200" b="1">
              <a:cs typeface="Arial"/>
            </a:endParaRP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String similarity score multiplied by feature importance (weights)</a:t>
            </a: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Features: Title, Author, Main Topic, Publisher and Language</a:t>
            </a: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More importance to "Title" and "Author"</a:t>
            </a: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Final score = sum of feature scores</a:t>
            </a:r>
            <a:endParaRPr lang="en-US" sz="1200">
              <a:cs typeface="Arial"/>
            </a:endParaRPr>
          </a:p>
          <a:p>
            <a:pPr marL="175895" lvl="2" indent="0">
              <a:buNone/>
            </a:pPr>
            <a:endParaRPr lang="en-US" sz="1200">
              <a:ea typeface="+mn-lt"/>
              <a:cs typeface="+mn-lt"/>
            </a:endParaRPr>
          </a:p>
          <a:p>
            <a:pPr marL="175895" lvl="1" indent="-175895"/>
            <a:r>
              <a:rPr lang="en-US" sz="1200" b="1">
                <a:ea typeface="+mn-lt"/>
                <a:cs typeface="+mn-lt"/>
              </a:rPr>
              <a:t>Detect Language</a:t>
            </a:r>
            <a:endParaRPr lang="en-US" sz="1200" b="1">
              <a:cs typeface="Arial"/>
            </a:endParaRP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Books of same language prioritized</a:t>
            </a:r>
          </a:p>
          <a:p>
            <a:pPr>
              <a:lnSpc>
                <a:spcPct val="113999"/>
              </a:lnSpc>
            </a:pPr>
            <a:endParaRPr lang="en-US" sz="1200" b="1"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F65CE-07B2-437E-B753-8BC182271C98}"/>
              </a:ext>
            </a:extLst>
          </p:cNvPr>
          <p:cNvSpPr/>
          <p:nvPr/>
        </p:nvSpPr>
        <p:spPr>
          <a:xfrm>
            <a:off x="394586" y="1201730"/>
            <a:ext cx="3841250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 err="1">
                <a:solidFill>
                  <a:schemeClr val="tx1"/>
                </a:solidFill>
                <a:ea typeface="+mn-lt"/>
                <a:cs typeface="+mn-lt"/>
              </a:rPr>
              <a:t>Methodology</a:t>
            </a:r>
            <a:endParaRPr lang="en-US" sz="1200">
              <a:solidFill>
                <a:schemeClr val="tx1"/>
              </a:solidFill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28B26-555F-4BAF-AA9A-990CA392DA59}"/>
              </a:ext>
            </a:extLst>
          </p:cNvPr>
          <p:cNvSpPr/>
          <p:nvPr/>
        </p:nvSpPr>
        <p:spPr>
          <a:xfrm>
            <a:off x="4991765" y="1201730"/>
            <a:ext cx="3838484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 err="1">
                <a:solidFill>
                  <a:schemeClr val="tx1"/>
                </a:solidFill>
              </a:rPr>
              <a:t>Limitations</a:t>
            </a:r>
            <a:endParaRPr lang="en-US" sz="140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740BA4D-E65E-49E5-B95F-BC94D6532E89}"/>
              </a:ext>
            </a:extLst>
          </p:cNvPr>
          <p:cNvSpPr txBox="1">
            <a:spLocks/>
          </p:cNvSpPr>
          <p:nvPr/>
        </p:nvSpPr>
        <p:spPr>
          <a:xfrm>
            <a:off x="4990977" y="1619819"/>
            <a:ext cx="3836031" cy="23653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13999"/>
              </a:lnSpc>
              <a:buFont typeface="Arial,Sans-Serif"/>
              <a:buChar char="•"/>
            </a:pPr>
            <a:r>
              <a:rPr lang="en-US" sz="1200" b="1">
                <a:ea typeface="+mn-lt"/>
                <a:cs typeface="+mn-lt"/>
              </a:rPr>
              <a:t>Imperfect Language Detection</a:t>
            </a: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Confidence score of detection model considered</a:t>
            </a:r>
          </a:p>
          <a:p>
            <a:pPr marL="360045" lvl="2">
              <a:buFont typeface="Courier New,monospace"/>
              <a:buChar char="o"/>
            </a:pPr>
            <a:endParaRPr lang="en-US" sz="1200">
              <a:ea typeface="+mn-lt"/>
              <a:cs typeface="+mn-lt"/>
            </a:endParaRPr>
          </a:p>
          <a:p>
            <a:pPr marL="175895" lvl="1" indent="-175895"/>
            <a:r>
              <a:rPr lang="en-US" sz="1200" b="1">
                <a:ea typeface="+mn-lt"/>
                <a:cs typeface="+mn-lt"/>
              </a:rPr>
              <a:t>Best weight combination not identified</a:t>
            </a:r>
            <a:endParaRPr lang="en-US" sz="1200" b="1">
              <a:cs typeface="Arial"/>
            </a:endParaRPr>
          </a:p>
          <a:p>
            <a:pPr marL="360045" lvl="2">
              <a:buFont typeface="Arial" panose="020B0604020202020204" pitchFamily="34" charset="0"/>
              <a:buChar char="•"/>
            </a:pPr>
            <a:r>
              <a:rPr lang="en-US" sz="1200">
                <a:ea typeface="+mn-lt"/>
                <a:cs typeface="+mn-lt"/>
              </a:rPr>
              <a:t>Some recommendations demonstrate seemingly biased weightage of "Main Topic" and "Author" </a:t>
            </a:r>
          </a:p>
          <a:p>
            <a:pPr>
              <a:lnSpc>
                <a:spcPct val="113999"/>
              </a:lnSpc>
            </a:pPr>
            <a:endParaRPr lang="en-US" sz="1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35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US">
                <a:cs typeface="Arial"/>
              </a:rPr>
              <a:t>We tried finding best weight combinations manually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4872971-7C6A-4742-81F8-07F35B76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77" y="1755674"/>
            <a:ext cx="511116" cy="565031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3205319-E4BE-4948-BACE-822B0FE6072E}"/>
              </a:ext>
            </a:extLst>
          </p:cNvPr>
          <p:cNvSpPr txBox="1">
            <a:spLocks/>
          </p:cNvSpPr>
          <p:nvPr/>
        </p:nvSpPr>
        <p:spPr>
          <a:xfrm>
            <a:off x="1802723" y="2382578"/>
            <a:ext cx="1254492" cy="4460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Manually Select Weights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EB8FF-F084-4E19-84C2-A9D2505D00A9}"/>
              </a:ext>
            </a:extLst>
          </p:cNvPr>
          <p:cNvCxnSpPr/>
          <p:nvPr/>
        </p:nvCxnSpPr>
        <p:spPr>
          <a:xfrm>
            <a:off x="3091893" y="2648508"/>
            <a:ext cx="536994" cy="612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17B5AD2C-B6FD-4F8B-8DA0-E535A4A73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108" y="3381178"/>
            <a:ext cx="823823" cy="780691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CAF7D4F-27E6-434A-A537-5344F73A5AC0}"/>
              </a:ext>
            </a:extLst>
          </p:cNvPr>
          <p:cNvSpPr txBox="1">
            <a:spLocks/>
          </p:cNvSpPr>
          <p:nvPr/>
        </p:nvSpPr>
        <p:spPr>
          <a:xfrm>
            <a:off x="3092522" y="4173379"/>
            <a:ext cx="1524067" cy="33825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Generate Recommendations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AF1E5E-DE58-43F1-BD62-965C90233FDE}"/>
              </a:ext>
            </a:extLst>
          </p:cNvPr>
          <p:cNvCxnSpPr>
            <a:cxnSpLocks/>
          </p:cNvCxnSpPr>
          <p:nvPr/>
        </p:nvCxnSpPr>
        <p:spPr>
          <a:xfrm flipH="1" flipV="1">
            <a:off x="1849689" y="3789351"/>
            <a:ext cx="1328467" cy="12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6">
            <a:extLst>
              <a:ext uri="{FF2B5EF4-FFF2-40B4-BE49-F238E27FC236}">
                <a16:creationId xmlns:a16="http://schemas.microsoft.com/office/drawing/2014/main" id="{F3ED6C14-8C70-4832-A43D-92E712BC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0" y="3308427"/>
            <a:ext cx="823823" cy="85617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EB2FAE72-F23D-42EC-9053-C2520D1E55B8}"/>
              </a:ext>
            </a:extLst>
          </p:cNvPr>
          <p:cNvSpPr txBox="1">
            <a:spLocks/>
          </p:cNvSpPr>
          <p:nvPr/>
        </p:nvSpPr>
        <p:spPr>
          <a:xfrm>
            <a:off x="400930" y="4172560"/>
            <a:ext cx="1513284" cy="33825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Judge Recommendations</a:t>
            </a:r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245D1D-FFEF-45E5-A225-5A564EA0D267}"/>
              </a:ext>
            </a:extLst>
          </p:cNvPr>
          <p:cNvCxnSpPr>
            <a:cxnSpLocks/>
          </p:cNvCxnSpPr>
          <p:nvPr/>
        </p:nvCxnSpPr>
        <p:spPr>
          <a:xfrm flipV="1">
            <a:off x="1194080" y="2646351"/>
            <a:ext cx="547778" cy="616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C9EE137-D2C1-4F46-BC70-39162F5C6788}"/>
              </a:ext>
            </a:extLst>
          </p:cNvPr>
          <p:cNvSpPr txBox="1">
            <a:spLocks/>
          </p:cNvSpPr>
          <p:nvPr/>
        </p:nvSpPr>
        <p:spPr>
          <a:xfrm>
            <a:off x="4908354" y="1854283"/>
            <a:ext cx="3795181" cy="114828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>
                <a:cs typeface="Arial"/>
              </a:rPr>
              <a:t>Required observing the results manually thus </a:t>
            </a:r>
            <a:r>
              <a:rPr lang="en-US" b="1">
                <a:cs typeface="Arial"/>
              </a:rPr>
              <a:t>not scalable</a:t>
            </a:r>
            <a:endParaRPr lang="de-DE" b="1">
              <a:cs typeface="Arial"/>
            </a:endParaRP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r>
              <a:rPr lang="en-US">
                <a:cs typeface="Arial"/>
              </a:rPr>
              <a:t>Observations were very </a:t>
            </a:r>
            <a:r>
              <a:rPr lang="en-US" b="1">
                <a:cs typeface="Arial"/>
              </a:rPr>
              <a:t>subjective</a:t>
            </a:r>
            <a:r>
              <a:rPr lang="en-US">
                <a:cs typeface="Arial"/>
              </a:rPr>
              <a:t> based on the observer</a:t>
            </a:r>
          </a:p>
          <a:p>
            <a:pPr marL="285750" indent="-285750">
              <a:lnSpc>
                <a:spcPct val="113999"/>
              </a:lnSpc>
              <a:buFont typeface="Arial"/>
              <a:buChar char="•"/>
            </a:pPr>
            <a:endParaRPr lang="en-US">
              <a:cs typeface="Arial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C6E2CAFD-4D18-4A27-BA12-3B458E3AE4B7}"/>
              </a:ext>
            </a:extLst>
          </p:cNvPr>
          <p:cNvSpPr/>
          <p:nvPr/>
        </p:nvSpPr>
        <p:spPr>
          <a:xfrm>
            <a:off x="401820" y="1205347"/>
            <a:ext cx="3837633" cy="288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>
                <a:solidFill>
                  <a:schemeClr val="tx1"/>
                </a:solidFill>
                <a:ea typeface="+mn-lt"/>
                <a:cs typeface="+mn-lt"/>
              </a:rPr>
              <a:t>Approach</a:t>
            </a:r>
            <a:endParaRPr lang="de-DE"/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A3CD8B34-AD50-4248-85BA-C5BE1416E52E}"/>
              </a:ext>
            </a:extLst>
          </p:cNvPr>
          <p:cNvSpPr/>
          <p:nvPr/>
        </p:nvSpPr>
        <p:spPr>
          <a:xfrm>
            <a:off x="4991765" y="1201730"/>
            <a:ext cx="3838484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 err="1">
                <a:solidFill>
                  <a:schemeClr val="tx1"/>
                </a:solidFill>
              </a:rPr>
              <a:t>Limitations</a:t>
            </a:r>
            <a:endParaRPr lang="en-US" sz="140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375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7D00AF-79A2-4E99-9097-E342CB0013AA}"/>
              </a:ext>
            </a:extLst>
          </p:cNvPr>
          <p:cNvSpPr/>
          <p:nvPr/>
        </p:nvSpPr>
        <p:spPr>
          <a:xfrm>
            <a:off x="387334" y="1208458"/>
            <a:ext cx="8425730" cy="404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100">
                <a:solidFill>
                  <a:schemeClr val="tx1"/>
                </a:solidFill>
              </a:rPr>
              <a:t> </a:t>
            </a:r>
            <a:r>
              <a:rPr lang="en-AU" sz="1200">
                <a:solidFill>
                  <a:schemeClr val="tx1"/>
                </a:solidFill>
              </a:rPr>
              <a:t>Find a way to remove human subjectivity and bias, and optimize weights in a scalable, automated fashion</a:t>
            </a:r>
            <a:endParaRPr lang="en-AU" sz="12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US">
                <a:ea typeface="+mj-lt"/>
                <a:cs typeface="+mj-lt"/>
              </a:rPr>
              <a:t>We created an optimizer based on transaction data 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3205319-E4BE-4948-BACE-822B0FE6072E}"/>
              </a:ext>
            </a:extLst>
          </p:cNvPr>
          <p:cNvSpPr txBox="1">
            <a:spLocks/>
          </p:cNvSpPr>
          <p:nvPr/>
        </p:nvSpPr>
        <p:spPr>
          <a:xfrm>
            <a:off x="3546181" y="2605896"/>
            <a:ext cx="2030869" cy="44608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Treat weights as Hyperparameters and do a Grid Search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8980817-F24C-4120-8ECB-85576A138F65}"/>
              </a:ext>
            </a:extLst>
          </p:cNvPr>
          <p:cNvGrpSpPr/>
          <p:nvPr/>
        </p:nvGrpSpPr>
        <p:grpSpPr>
          <a:xfrm>
            <a:off x="4298356" y="1881945"/>
            <a:ext cx="974786" cy="672861"/>
            <a:chOff x="3879731" y="2246102"/>
            <a:chExt cx="974786" cy="672861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A8C8B582-AEBA-4CDF-B95F-0818FA96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9731" y="2246102"/>
              <a:ext cx="662078" cy="672861"/>
            </a:xfrm>
            <a:prstGeom prst="rect">
              <a:avLst/>
            </a:prstGeom>
          </p:spPr>
        </p:pic>
        <p:pic>
          <p:nvPicPr>
            <p:cNvPr id="15" name="Picture 32">
              <a:extLst>
                <a:ext uri="{FF2B5EF4-FFF2-40B4-BE49-F238E27FC236}">
                  <a16:creationId xmlns:a16="http://schemas.microsoft.com/office/drawing/2014/main" id="{EF2E9B28-60BE-471D-B6C9-6D28A9A3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60000">
              <a:off x="4375750" y="2300017"/>
              <a:ext cx="478767" cy="446417"/>
            </a:xfrm>
            <a:prstGeom prst="rect">
              <a:avLst/>
            </a:prstGeom>
          </p:spPr>
        </p:pic>
      </p:grpSp>
      <p:pic>
        <p:nvPicPr>
          <p:cNvPr id="35" name="Picture 12">
            <a:extLst>
              <a:ext uri="{FF2B5EF4-FFF2-40B4-BE49-F238E27FC236}">
                <a16:creationId xmlns:a16="http://schemas.microsoft.com/office/drawing/2014/main" id="{F04723A0-D2FE-4BDC-B688-9F6C1EDA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529" y="2651793"/>
            <a:ext cx="823823" cy="780691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D957BA1A-4653-4DEB-95E9-F264C719C962}"/>
              </a:ext>
            </a:extLst>
          </p:cNvPr>
          <p:cNvSpPr txBox="1">
            <a:spLocks/>
          </p:cNvSpPr>
          <p:nvPr/>
        </p:nvSpPr>
        <p:spPr>
          <a:xfrm>
            <a:off x="6500727" y="3436188"/>
            <a:ext cx="1524067" cy="338258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Generate Recommendations</a:t>
            </a:r>
          </a:p>
        </p:txBody>
      </p:sp>
      <p:pic>
        <p:nvPicPr>
          <p:cNvPr id="38" name="Picture 38">
            <a:extLst>
              <a:ext uri="{FF2B5EF4-FFF2-40B4-BE49-F238E27FC236}">
                <a16:creationId xmlns:a16="http://schemas.microsoft.com/office/drawing/2014/main" id="{A5D3F965-ABB7-4003-82A1-2251FE922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91" y="3564096"/>
            <a:ext cx="823823" cy="780691"/>
          </a:xfrm>
          <a:prstGeom prst="rect">
            <a:avLst/>
          </a:prstGeom>
        </p:spPr>
      </p:pic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993F88A4-5CA2-4C34-8407-3652891ED41B}"/>
              </a:ext>
            </a:extLst>
          </p:cNvPr>
          <p:cNvSpPr txBox="1">
            <a:spLocks/>
          </p:cNvSpPr>
          <p:nvPr/>
        </p:nvSpPr>
        <p:spPr>
          <a:xfrm>
            <a:off x="3167355" y="4345226"/>
            <a:ext cx="2918907" cy="4104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Compare with recommendations by the model based on transaction data</a:t>
            </a:r>
          </a:p>
        </p:txBody>
      </p:sp>
      <p:pic>
        <p:nvPicPr>
          <p:cNvPr id="41" name="Picture 41">
            <a:extLst>
              <a:ext uri="{FF2B5EF4-FFF2-40B4-BE49-F238E27FC236}">
                <a16:creationId xmlns:a16="http://schemas.microsoft.com/office/drawing/2014/main" id="{171D05D9-0987-430B-91DF-8BC4F6A15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66735" y="2830851"/>
            <a:ext cx="718148" cy="715993"/>
          </a:xfrm>
          <a:prstGeom prst="rect">
            <a:avLst/>
          </a:prstGeom>
        </p:spPr>
      </p:pic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F5DB9DB0-F635-4151-AB2C-7FE0D69E7A4C}"/>
              </a:ext>
            </a:extLst>
          </p:cNvPr>
          <p:cNvSpPr txBox="1">
            <a:spLocks/>
          </p:cNvSpPr>
          <p:nvPr/>
        </p:nvSpPr>
        <p:spPr>
          <a:xfrm>
            <a:off x="882774" y="3608716"/>
            <a:ext cx="2074001" cy="37060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3999"/>
              </a:lnSpc>
            </a:pPr>
            <a:r>
              <a:rPr lang="en-US" sz="1200">
                <a:cs typeface="Arial"/>
              </a:rPr>
              <a:t>Score the recommendations based on how close they are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C51133-1252-4ABB-9535-A79481BD746C}"/>
              </a:ext>
            </a:extLst>
          </p:cNvPr>
          <p:cNvCxnSpPr/>
          <p:nvPr/>
        </p:nvCxnSpPr>
        <p:spPr>
          <a:xfrm>
            <a:off x="5471548" y="2332675"/>
            <a:ext cx="1140843" cy="655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977A6E-09F1-4119-8F10-23EFA70F819E}"/>
              </a:ext>
            </a:extLst>
          </p:cNvPr>
          <p:cNvCxnSpPr>
            <a:cxnSpLocks/>
          </p:cNvCxnSpPr>
          <p:nvPr/>
        </p:nvCxnSpPr>
        <p:spPr>
          <a:xfrm flipH="1">
            <a:off x="5404693" y="3475675"/>
            <a:ext cx="1177505" cy="6556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4E015A-4FE7-481A-B6A3-38AD0CDEE447}"/>
              </a:ext>
            </a:extLst>
          </p:cNvPr>
          <p:cNvCxnSpPr>
            <a:cxnSpLocks/>
          </p:cNvCxnSpPr>
          <p:nvPr/>
        </p:nvCxnSpPr>
        <p:spPr>
          <a:xfrm flipH="1" flipV="1">
            <a:off x="2721815" y="3539768"/>
            <a:ext cx="1304807" cy="6368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E8D20E-C56B-492F-9D6A-065347912405}"/>
              </a:ext>
            </a:extLst>
          </p:cNvPr>
          <p:cNvCxnSpPr>
            <a:cxnSpLocks/>
          </p:cNvCxnSpPr>
          <p:nvPr/>
        </p:nvCxnSpPr>
        <p:spPr>
          <a:xfrm flipV="1">
            <a:off x="2754225" y="2287387"/>
            <a:ext cx="1237891" cy="800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4" descr="Lights On with solid fill">
            <a:extLst>
              <a:ext uri="{FF2B5EF4-FFF2-40B4-BE49-F238E27FC236}">
                <a16:creationId xmlns:a16="http://schemas.microsoft.com/office/drawing/2014/main" id="{DB0E58CD-7141-45FC-95F3-1303B876F1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739" y="1207000"/>
            <a:ext cx="370477" cy="3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3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US">
                <a:cs typeface="Arial"/>
              </a:rPr>
              <a:t>We decided on the following weights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ED8F4A-4CEF-4BB9-A755-0E6E46C70970}"/>
              </a:ext>
            </a:extLst>
          </p:cNvPr>
          <p:cNvGrpSpPr/>
          <p:nvPr/>
        </p:nvGrpSpPr>
        <p:grpSpPr>
          <a:xfrm>
            <a:off x="450002" y="1661751"/>
            <a:ext cx="8382808" cy="2456608"/>
            <a:chOff x="837528" y="1742433"/>
            <a:chExt cx="8382808" cy="2456608"/>
          </a:xfrm>
        </p:grpSpPr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2A96B736-D4CE-4DEC-B60F-37DB50E1F4BA}"/>
                </a:ext>
              </a:extLst>
            </p:cNvPr>
            <p:cNvSpPr txBox="1">
              <a:spLocks/>
            </p:cNvSpPr>
            <p:nvPr/>
          </p:nvSpPr>
          <p:spPr>
            <a:xfrm>
              <a:off x="5497690" y="1742433"/>
              <a:ext cx="3722646" cy="1188839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 lang="de-DE" sz="1400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13999"/>
                </a:lnSpc>
              </a:pPr>
              <a:endParaRPr lang="en-US" sz="1200" b="1">
                <a:cs typeface="Arial"/>
              </a:endParaRP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r>
                <a:rPr lang="en-US">
                  <a:cs typeface="Arial"/>
                </a:rPr>
                <a:t>Recommendations have at least 1 book in common with the top 5 recommendations from the transaction model</a:t>
              </a: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endParaRPr lang="en-US">
                <a:cs typeface="Arial"/>
              </a:endParaRP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r>
                <a:rPr lang="en-US">
                  <a:cs typeface="Arial"/>
                </a:rPr>
                <a:t>Eliminated some of the subjectivity</a:t>
              </a: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endParaRPr lang="en-US">
                <a:cs typeface="Arial"/>
              </a:endParaRP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r>
                <a:rPr lang="en-US">
                  <a:cs typeface="Arial"/>
                </a:rPr>
                <a:t>Logically explainable weights</a:t>
              </a:r>
            </a:p>
            <a:p>
              <a:pPr marL="285750" indent="-285750">
                <a:lnSpc>
                  <a:spcPct val="113999"/>
                </a:lnSpc>
                <a:buFont typeface="Arial"/>
                <a:buChar char="•"/>
              </a:pPr>
              <a:endParaRPr lang="en-US" sz="1200">
                <a:cs typeface="Arial"/>
              </a:endParaRPr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E06D9911-A46F-46FC-9934-AB362B4AB224}"/>
                </a:ext>
              </a:extLst>
            </p:cNvPr>
            <p:cNvGrpSpPr/>
            <p:nvPr/>
          </p:nvGrpSpPr>
          <p:grpSpPr>
            <a:xfrm>
              <a:off x="837528" y="1943051"/>
              <a:ext cx="2553013" cy="2255990"/>
              <a:chOff x="654648" y="1733751"/>
              <a:chExt cx="2553013" cy="2255990"/>
            </a:xfrm>
          </p:grpSpPr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9892B0CA-D16C-4D4D-8D45-E84380C33B89}"/>
                  </a:ext>
                </a:extLst>
              </p:cNvPr>
              <p:cNvSpPr/>
              <p:nvPr/>
            </p:nvSpPr>
            <p:spPr>
              <a:xfrm>
                <a:off x="654648" y="1733751"/>
                <a:ext cx="1600200" cy="22559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13999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</a:t>
                </a:r>
                <a:r>
                  <a:rPr kumimoji="0" lang="pt-BR" sz="14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sim_title</a:t>
                </a: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':</a:t>
                </a:r>
                <a:endParaRPr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  <a:p>
                <a:pPr>
                  <a:lnSpc>
                    <a:spcPct val="113999"/>
                  </a:lnSpc>
                  <a:defRPr/>
                </a:pPr>
                <a:endParaRPr lang="pt-BR" sz="140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pPr>
                  <a:lnSpc>
                    <a:spcPct val="113999"/>
                  </a:lnSpc>
                  <a:defRPr/>
                </a:pP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</a:t>
                </a:r>
                <a:r>
                  <a:rPr kumimoji="0" lang="pt-BR" sz="14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sim_author</a:t>
                </a: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':</a:t>
                </a:r>
                <a:endParaRPr lang="pt-BR" sz="140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pPr marL="0" marR="0" lvl="0" indent="0" algn="l" defTabSz="914400">
                  <a:lnSpc>
                    <a:spcPct val="113999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pt-BR" sz="14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charset="0"/>
                  <a:cs typeface="Arial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3999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</a:t>
                </a:r>
                <a:r>
                  <a:rPr kumimoji="0" lang="pt-BR" sz="14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sim_lang</a:t>
                </a: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':</a:t>
                </a:r>
                <a:endParaRPr lang="pt-BR" sz="14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  <a:p>
                <a:pPr>
                  <a:lnSpc>
                    <a:spcPct val="113999"/>
                  </a:lnSpc>
                  <a:defRPr/>
                </a:pPr>
                <a:endParaRPr lang="pt-BR" sz="140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3999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</a:t>
                </a:r>
                <a:r>
                  <a:rPr kumimoji="0" lang="pt-BR" sz="14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sim_publisher</a:t>
                </a: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':</a:t>
                </a:r>
                <a:endParaRPr lang="pt-BR" sz="140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  <a:p>
                <a:pPr>
                  <a:lnSpc>
                    <a:spcPct val="113999"/>
                  </a:lnSpc>
                  <a:defRPr/>
                </a:pPr>
                <a:endParaRPr lang="pt-BR" sz="1400">
                  <a:solidFill>
                    <a:schemeClr val="tx1"/>
                  </a:solidFill>
                  <a:latin typeface="Arial"/>
                  <a:cs typeface="Arial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3999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</a:t>
                </a:r>
                <a:r>
                  <a:rPr kumimoji="0" lang="pt-BR" sz="1400" i="0" u="none" strike="noStrike" kern="1200" cap="none" spc="0" normalizeH="0" baseline="0" noProof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sim_main_topic</a:t>
                </a:r>
                <a:r>
                  <a:rPr kumimoji="0" lang="pt-BR" sz="140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':</a:t>
                </a:r>
                <a:endParaRPr lang="en-US" sz="14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  <a:p>
                <a:pPr algn="ctr">
                  <a:lnSpc>
                    <a:spcPct val="114000"/>
                  </a:lnSpc>
                </a:pPr>
                <a:endParaRPr lang="de-DE">
                  <a:solidFill>
                    <a:schemeClr val="tx1"/>
                  </a:solidFill>
                  <a:cs typeface="Arial"/>
                </a:endParaRP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A332CB1-D350-4EA1-B4FD-50EBF88F1654}"/>
                  </a:ext>
                </a:extLst>
              </p:cNvPr>
              <p:cNvSpPr/>
              <p:nvPr/>
            </p:nvSpPr>
            <p:spPr>
              <a:xfrm>
                <a:off x="2150633" y="1752929"/>
                <a:ext cx="1057028" cy="15231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>
                  <a:lnSpc>
                    <a:spcPct val="114000"/>
                  </a:lnSpc>
                </a:pPr>
                <a:r>
                  <a:rPr lang="de-DE" sz="1400" b="1">
                    <a:solidFill>
                      <a:srgbClr val="0065BD"/>
                    </a:solidFill>
                    <a:latin typeface="Arial"/>
                    <a:cs typeface="Arial"/>
                  </a:rPr>
                  <a:t>0.44</a:t>
                </a:r>
                <a:endParaRPr lang="de-DE" sz="1400" b="1">
                  <a:solidFill>
                    <a:srgbClr val="1765BD"/>
                  </a:solidFill>
                  <a:latin typeface="Arial" charset="0"/>
                  <a:cs typeface="Arial" charset="0"/>
                </a:endParaRPr>
              </a:p>
              <a:p>
                <a:pPr algn="r">
                  <a:lnSpc>
                    <a:spcPct val="113999"/>
                  </a:lnSpc>
                </a:pPr>
                <a:endParaRPr lang="de-DE" sz="1400" b="1">
                  <a:solidFill>
                    <a:srgbClr val="0065BD"/>
                  </a:solidFill>
                  <a:latin typeface="Arial"/>
                  <a:cs typeface="Arial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de-DE" sz="1400" b="1">
                    <a:solidFill>
                      <a:srgbClr val="0065BD"/>
                    </a:solidFill>
                    <a:latin typeface="Arial"/>
                    <a:cs typeface="Arial"/>
                  </a:rPr>
                  <a:t>0.18</a:t>
                </a:r>
              </a:p>
              <a:p>
                <a:pPr algn="r">
                  <a:lnSpc>
                    <a:spcPct val="113999"/>
                  </a:lnSpc>
                </a:pPr>
                <a:endParaRPr lang="de-DE" sz="1400" b="1">
                  <a:solidFill>
                    <a:srgbClr val="0065BD"/>
                  </a:solidFill>
                  <a:latin typeface="Arial"/>
                  <a:cs typeface="Arial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de-DE" sz="1400" b="1">
                    <a:solidFill>
                      <a:srgbClr val="0065BD"/>
                    </a:solidFill>
                    <a:latin typeface="Arial"/>
                    <a:cs typeface="Arial"/>
                  </a:rPr>
                  <a:t>0.08</a:t>
                </a:r>
              </a:p>
              <a:p>
                <a:pPr algn="r">
                  <a:lnSpc>
                    <a:spcPct val="113999"/>
                  </a:lnSpc>
                </a:pPr>
                <a:endParaRPr lang="de-DE" sz="1400" b="1">
                  <a:solidFill>
                    <a:srgbClr val="0065BD"/>
                  </a:solidFill>
                  <a:latin typeface="Arial"/>
                  <a:cs typeface="Arial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de-DE" sz="1400" b="1">
                    <a:solidFill>
                      <a:srgbClr val="0065BD"/>
                    </a:solidFill>
                    <a:latin typeface="Arial"/>
                    <a:cs typeface="Arial"/>
                  </a:rPr>
                  <a:t>0.28</a:t>
                </a:r>
              </a:p>
              <a:p>
                <a:pPr algn="r">
                  <a:lnSpc>
                    <a:spcPct val="113999"/>
                  </a:lnSpc>
                </a:pPr>
                <a:endParaRPr lang="de-DE" sz="1400" b="1">
                  <a:solidFill>
                    <a:srgbClr val="0065BD"/>
                  </a:solidFill>
                  <a:latin typeface="Arial"/>
                  <a:cs typeface="Arial"/>
                </a:endParaRPr>
              </a:p>
              <a:p>
                <a:pPr algn="r">
                  <a:lnSpc>
                    <a:spcPct val="114000"/>
                  </a:lnSpc>
                </a:pPr>
                <a:r>
                  <a:rPr lang="de-DE" sz="1400" b="1">
                    <a:solidFill>
                      <a:srgbClr val="0065BD"/>
                    </a:solidFill>
                    <a:latin typeface="Arial"/>
                    <a:cs typeface="Arial"/>
                  </a:rPr>
                  <a:t>0.003</a:t>
                </a:r>
              </a:p>
            </p:txBody>
          </p:sp>
        </p:grpSp>
        <p:sp>
          <p:nvSpPr>
            <p:cNvPr id="13" name="Dreieck 3">
              <a:extLst>
                <a:ext uri="{FF2B5EF4-FFF2-40B4-BE49-F238E27FC236}">
                  <a16:creationId xmlns:a16="http://schemas.microsoft.com/office/drawing/2014/main" id="{6A28BA02-D9F6-49BB-8D4F-3AE1AE6E5D6E}"/>
                </a:ext>
              </a:extLst>
            </p:cNvPr>
            <p:cNvSpPr/>
            <p:nvPr/>
          </p:nvSpPr>
          <p:spPr>
            <a:xfrm rot="5400000">
              <a:off x="4612390" y="2563687"/>
              <a:ext cx="715683" cy="300035"/>
            </a:xfrm>
            <a:prstGeom prst="triangle">
              <a:avLst/>
            </a:prstGeom>
            <a:solidFill>
              <a:srgbClr val="0065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sp>
        <p:nvSpPr>
          <p:cNvPr id="6" name="Rectangle 4">
            <a:extLst>
              <a:ext uri="{FF2B5EF4-FFF2-40B4-BE49-F238E27FC236}">
                <a16:creationId xmlns:a16="http://schemas.microsoft.com/office/drawing/2014/main" id="{5BB25159-71D0-4035-B6D5-A191CD7E6346}"/>
              </a:ext>
            </a:extLst>
          </p:cNvPr>
          <p:cNvSpPr/>
          <p:nvPr/>
        </p:nvSpPr>
        <p:spPr>
          <a:xfrm>
            <a:off x="401820" y="1205347"/>
            <a:ext cx="3837633" cy="2885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>
                <a:solidFill>
                  <a:schemeClr val="tx1"/>
                </a:solidFill>
                <a:ea typeface="+mn-lt"/>
                <a:cs typeface="+mn-lt"/>
              </a:rPr>
              <a:t>Final </a:t>
            </a:r>
            <a:r>
              <a:rPr lang="de-DE" sz="1200" b="1" err="1">
                <a:solidFill>
                  <a:schemeClr val="tx1"/>
                </a:solidFill>
                <a:ea typeface="+mn-lt"/>
                <a:cs typeface="+mn-lt"/>
              </a:rPr>
              <a:t>weights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CC35AF5-330D-4DB7-AB9E-0B18650B843B}"/>
              </a:ext>
            </a:extLst>
          </p:cNvPr>
          <p:cNvSpPr/>
          <p:nvPr/>
        </p:nvSpPr>
        <p:spPr>
          <a:xfrm>
            <a:off x="4991765" y="1201730"/>
            <a:ext cx="3838484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 err="1">
                <a:solidFill>
                  <a:schemeClr val="tx1"/>
                </a:solidFill>
              </a:rPr>
              <a:t>Consequence</a:t>
            </a:r>
            <a:endParaRPr lang="de-DE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28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>
                <a:cs typeface="Arial"/>
              </a:rPr>
              <a:t>Clustering </a:t>
            </a:r>
            <a:r>
              <a:rPr lang="de-DE" err="1">
                <a:cs typeface="Arial"/>
              </a:rPr>
              <a:t>model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latin typeface="Arial"/>
                <a:cs typeface="Arial"/>
              </a:rPr>
              <a:t>Items similarity </a:t>
            </a:r>
            <a:endParaRPr lang="en-US" sz="1200"/>
          </a:p>
          <a:p>
            <a:pPr algn="ctr"/>
            <a:r>
              <a:rPr lang="en-US" sz="1200">
                <a:latin typeface="Arial"/>
                <a:cs typeface="Arial"/>
              </a:rPr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800" y="1619761"/>
            <a:ext cx="3397914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1"/>
            <a:ext cx="1446276" cy="2965295"/>
            <a:chOff x="631172" y="1656931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1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Amazon </a:t>
                </a:r>
              </a:p>
              <a:p>
                <a:pPr algn="ctr"/>
                <a:r>
                  <a:rPr lang="en-US" sz="1200"/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stCxn id="86" idx="3"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stCxn id="44" idx="3"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3537" y="2293939"/>
            <a:ext cx="520923" cy="203667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0176" y="3027300"/>
            <a:ext cx="520921" cy="326477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4151" y="2364314"/>
            <a:ext cx="512511" cy="462905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3538" y="3674502"/>
            <a:ext cx="527644" cy="18566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Clustering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model</a:t>
            </a: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096199" y="4325253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Amazon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BB32F9CC-3FA9-4DC7-8FA1-EB7C6F74FF15}"/>
              </a:ext>
            </a:extLst>
          </p:cNvPr>
          <p:cNvCxnSpPr>
            <a:cxnSpLocks/>
          </p:cNvCxnSpPr>
          <p:nvPr/>
        </p:nvCxnSpPr>
        <p:spPr>
          <a:xfrm>
            <a:off x="4099687" y="2359872"/>
            <a:ext cx="989556" cy="196942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Transactions 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3E97DAF-3A65-40B2-8AAC-EAF389D447E7}"/>
              </a:ext>
            </a:extLst>
          </p:cNvPr>
          <p:cNvCxnSpPr>
            <a:cxnSpLocks/>
          </p:cNvCxnSpPr>
          <p:nvPr/>
        </p:nvCxnSpPr>
        <p:spPr>
          <a:xfrm>
            <a:off x="4113007" y="3669708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0994CE06-C21C-47FA-AA7F-DBDEA2235D4A}"/>
              </a:ext>
            </a:extLst>
          </p:cNvPr>
          <p:cNvCxnSpPr>
            <a:cxnSpLocks/>
          </p:cNvCxnSpPr>
          <p:nvPr/>
        </p:nvCxnSpPr>
        <p:spPr>
          <a:xfrm>
            <a:off x="4092962" y="3022138"/>
            <a:ext cx="996281" cy="1303794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99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: abgerundete Ecken 26">
            <a:extLst>
              <a:ext uri="{FF2B5EF4-FFF2-40B4-BE49-F238E27FC236}">
                <a16:creationId xmlns:a16="http://schemas.microsoft.com/office/drawing/2014/main" id="{B3D15C9B-E201-4ECA-A394-72DAE24304A6}"/>
              </a:ext>
            </a:extLst>
          </p:cNvPr>
          <p:cNvSpPr/>
          <p:nvPr/>
        </p:nvSpPr>
        <p:spPr>
          <a:xfrm>
            <a:off x="408878" y="1717952"/>
            <a:ext cx="5625773" cy="108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113999"/>
              </a:lnSpc>
              <a:buAutoNum type="arabicPeriod"/>
            </a:pP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Project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items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into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vector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space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where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items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similar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properties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br>
              <a:rPr lang="de-DE" sz="12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should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be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close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sz="1200" err="1">
                <a:solidFill>
                  <a:schemeClr val="tx1"/>
                </a:solidFill>
                <a:ea typeface="+mn-lt"/>
                <a:cs typeface="+mn-lt"/>
              </a:rPr>
              <a:t>together</a:t>
            </a:r>
            <a:r>
              <a:rPr lang="de-DE" sz="12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sz="1200">
              <a:solidFill>
                <a:schemeClr val="tx1"/>
              </a:solidFill>
              <a:ea typeface="+mn-lt"/>
              <a:cs typeface="+mn-lt"/>
            </a:endParaRPr>
          </a:p>
          <a:p>
            <a:pPr marL="228600" indent="-228600">
              <a:lnSpc>
                <a:spcPct val="113999"/>
              </a:lnSpc>
              <a:buAutoNum type="arabicPeriod"/>
            </a:pP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Find a metric to capture the similarity between items and then recommend the 5 nearest items to a given item based on this metric</a:t>
            </a:r>
            <a:endParaRPr lang="de-DE" sz="12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1ECCAE4-9597-45CF-85D0-1AAA63D2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0" rIns="91440" bIns="45720" anchor="t"/>
          <a:lstStyle/>
          <a:p>
            <a:r>
              <a:rPr lang="en-AU"/>
              <a:t>We recommend similar items to customer based on</a:t>
            </a:r>
            <a:br>
              <a:rPr lang="en-AU"/>
            </a:br>
            <a:r>
              <a:rPr lang="en-AU"/>
              <a:t>features of </a:t>
            </a:r>
            <a:r>
              <a:rPr lang="en-AU">
                <a:ea typeface="+mj-lt"/>
                <a:cs typeface="+mj-lt"/>
              </a:rPr>
              <a:t>items </a:t>
            </a:r>
            <a:r>
              <a:rPr lang="en-AU"/>
              <a:t>and</a:t>
            </a:r>
            <a:r>
              <a:rPr lang="en-AU">
                <a:solidFill>
                  <a:srgbClr val="0D5293"/>
                </a:solidFill>
              </a:rPr>
              <a:t> </a:t>
            </a:r>
            <a:r>
              <a:rPr lang="en-AU"/>
              <a:t>external data</a:t>
            </a:r>
            <a:endParaRPr lang="zh-CN" alt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B81A4B-21F1-4404-866D-201D78AB4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5E5BFA5-FD4D-4F6E-BF40-32A9B520B734}"/>
              </a:ext>
            </a:extLst>
          </p:cNvPr>
          <p:cNvGrpSpPr/>
          <p:nvPr/>
        </p:nvGrpSpPr>
        <p:grpSpPr>
          <a:xfrm>
            <a:off x="488747" y="3555822"/>
            <a:ext cx="6054104" cy="942924"/>
            <a:chOff x="82195" y="2965507"/>
            <a:chExt cx="6688211" cy="891534"/>
          </a:xfrm>
        </p:grpSpPr>
        <p:pic>
          <p:nvPicPr>
            <p:cNvPr id="10" name="Google Shape;438;p55">
              <a:extLst>
                <a:ext uri="{FF2B5EF4-FFF2-40B4-BE49-F238E27FC236}">
                  <a16:creationId xmlns:a16="http://schemas.microsoft.com/office/drawing/2014/main" id="{FBB833B4-B9EF-47BC-BFD6-FC04142556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9280" r="26367"/>
            <a:stretch/>
          </p:blipFill>
          <p:spPr>
            <a:xfrm>
              <a:off x="82195" y="2979985"/>
              <a:ext cx="2052945" cy="5486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Google Shape;439;p55">
              <a:extLst>
                <a:ext uri="{FF2B5EF4-FFF2-40B4-BE49-F238E27FC236}">
                  <a16:creationId xmlns:a16="http://schemas.microsoft.com/office/drawing/2014/main" id="{BBA65BE2-5C77-4CCD-AFF1-CA423B8281A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5224"/>
            <a:stretch/>
          </p:blipFill>
          <p:spPr>
            <a:xfrm>
              <a:off x="2266878" y="2972553"/>
              <a:ext cx="2141703" cy="54861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2" name="Google Shape;440;p55">
              <a:extLst>
                <a:ext uri="{FF2B5EF4-FFF2-40B4-BE49-F238E27FC236}">
                  <a16:creationId xmlns:a16="http://schemas.microsoft.com/office/drawing/2014/main" id="{B7E80EB2-BD61-451F-95CF-C47BD87CE5B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7452"/>
            <a:stretch/>
          </p:blipFill>
          <p:spPr>
            <a:xfrm>
              <a:off x="4544379" y="2965507"/>
              <a:ext cx="2226027" cy="5633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Textplatzhalter 5">
              <a:extLst>
                <a:ext uri="{FF2B5EF4-FFF2-40B4-BE49-F238E27FC236}">
                  <a16:creationId xmlns:a16="http://schemas.microsoft.com/office/drawing/2014/main" id="{6666D75F-F5B8-4042-9377-C469E8F90BD6}"/>
                </a:ext>
              </a:extLst>
            </p:cNvPr>
            <p:cNvSpPr txBox="1">
              <a:spLocks/>
            </p:cNvSpPr>
            <p:nvPr/>
          </p:nvSpPr>
          <p:spPr>
            <a:xfrm>
              <a:off x="1382839" y="3627581"/>
              <a:ext cx="3787236" cy="22946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 lang="de-DE" sz="1400" kern="1200" noProof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0" fontAlgn="base" hangingPunct="0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af-ZA" sz="1000"/>
                <a:t>Challenge: combating </a:t>
              </a:r>
              <a:r>
                <a:rPr lang="af-ZA" sz="1000">
                  <a:solidFill>
                    <a:srgbClr val="0065BD"/>
                  </a:solidFill>
                </a:rPr>
                <a:t>high cardinality categorical</a:t>
              </a:r>
              <a:r>
                <a:rPr lang="af-ZA" sz="1000"/>
                <a:t> features</a:t>
              </a:r>
              <a:endParaRPr lang="af-ZA" sz="1000">
                <a:cs typeface="Arial"/>
              </a:endParaRPr>
            </a:p>
            <a:p>
              <a:endParaRPr lang="af-ZA"/>
            </a:p>
            <a:p>
              <a:endParaRPr lang="af-ZA"/>
            </a:p>
            <a:p>
              <a:endParaRPr lang="af-ZA"/>
            </a:p>
            <a:p>
              <a:endParaRPr lang="af-ZA"/>
            </a:p>
            <a:p>
              <a:endParaRPr lang="af-ZA"/>
            </a:p>
          </p:txBody>
        </p: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597C704E-BB62-453A-A505-1BD1FBB001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0" b="90000" l="3502" r="93385">
                        <a14:foregroundMark x1="9977" y1="36402" x2="7393" y2="48500"/>
                        <a14:foregroundMark x1="12643" y1="23924" x2="12179" y2="26095"/>
                        <a14:foregroundMark x1="7393" y1="48500" x2="17899" y2="74000"/>
                        <a14:foregroundMark x1="17899" y1="74000" x2="31518" y2="88000"/>
                        <a14:foregroundMark x1="31518" y1="88000" x2="54864" y2="94500"/>
                        <a14:foregroundMark x1="54864" y1="94500" x2="72763" y2="90500"/>
                        <a14:foregroundMark x1="72763" y1="90500" x2="88716" y2="81500"/>
                        <a14:foregroundMark x1="88716" y1="81500" x2="98054" y2="46500"/>
                        <a14:foregroundMark x1="98054" y1="46500" x2="93401" y2="24576"/>
                        <a14:foregroundMark x1="73564" y1="18045" x2="73930" y2="18500"/>
                        <a14:foregroundMark x1="86168" y1="23967" x2="95331" y2="36500"/>
                        <a14:foregroundMark x1="95331" y1="36500" x2="93774" y2="61000"/>
                        <a14:foregroundMark x1="93774" y1="61000" x2="88327" y2="69500"/>
                        <a14:foregroundMark x1="8560" y1="55500" x2="18288" y2="79500"/>
                        <a14:foregroundMark x1="18288" y1="79500" x2="40467" y2="87500"/>
                        <a14:foregroundMark x1="10117" y1="59500" x2="21790" y2="78000"/>
                        <a14:foregroundMark x1="21790" y1="78000" x2="21790" y2="78000"/>
                        <a14:foregroundMark x1="25681" y1="17000" x2="44747" y2="4000"/>
                        <a14:foregroundMark x1="61158" y1="3139" x2="63813" y2="3000"/>
                        <a14:foregroundMark x1="54280" y1="3500" x2="55090" y2="3457"/>
                        <a14:foregroundMark x1="44747" y1="4000" x2="54280" y2="3500"/>
                        <a14:foregroundMark x1="64170" y1="3500" x2="68093" y2="9000"/>
                        <a14:foregroundMark x1="63813" y1="3000" x2="64170" y2="3500"/>
                        <a14:foregroundMark x1="42802" y1="8500" x2="57391" y2="8101"/>
                        <a14:foregroundMark x1="64680" y1="10248" x2="76265" y2="17500"/>
                        <a14:foregroundMark x1="76265" y1="17500" x2="78599" y2="20500"/>
                        <a14:backgroundMark x1="4669" y1="49000" x2="5447" y2="20500"/>
                        <a14:backgroundMark x1="5447" y1="20500" x2="30639" y2="6521"/>
                        <a14:backgroundMark x1="45693" y1="1500" x2="45955" y2="1500"/>
                        <a14:backgroundMark x1="83692" y1="12119" x2="97276" y2="18500"/>
                        <a14:backgroundMark x1="80919" y1="10816" x2="82262" y2="11447"/>
                        <a14:backgroundMark x1="63900" y1="2821" x2="63968" y2="2853"/>
                        <a14:backgroundMark x1="4669" y1="16000" x2="3113" y2="35500"/>
                        <a14:backgroundMark x1="52529" y1="1000" x2="52529" y2="1000"/>
                        <a14:backgroundMark x1="54864" y1="2000" x2="54864" y2="2000"/>
                        <a14:backgroundMark x1="61089" y1="3500" x2="61089" y2="3500"/>
                        <a14:backgroundMark x1="60311" y1="1500" x2="59533" y2="500"/>
                        <a14:backgroundMark x1="56809" y1="500" x2="56031" y2="500"/>
                        <a14:backgroundMark x1="61089" y1="3000" x2="54864" y2="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2716" y="1504103"/>
            <a:ext cx="2835574" cy="22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5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: abgerundete Ecken 26">
            <a:extLst>
              <a:ext uri="{FF2B5EF4-FFF2-40B4-BE49-F238E27FC236}">
                <a16:creationId xmlns:a16="http://schemas.microsoft.com/office/drawing/2014/main" id="{3F94FB06-38F4-4AE7-AF72-F8E56B548C1B}"/>
              </a:ext>
            </a:extLst>
          </p:cNvPr>
          <p:cNvSpPr/>
          <p:nvPr/>
        </p:nvSpPr>
        <p:spPr>
          <a:xfrm>
            <a:off x="4960619" y="3862606"/>
            <a:ext cx="3882590" cy="9668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lt"/>
              <a:cs typeface="Arial"/>
            </a:endParaRP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E4C0A57B-8E4E-44E3-B0F7-74EF374DB116}"/>
              </a:ext>
            </a:extLst>
          </p:cNvPr>
          <p:cNvSpPr/>
          <p:nvPr/>
        </p:nvSpPr>
        <p:spPr>
          <a:xfrm>
            <a:off x="4961383" y="1198691"/>
            <a:ext cx="3881826" cy="293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>
                <a:solidFill>
                  <a:schemeClr val="tx1"/>
                </a:solidFill>
              </a:rPr>
              <a:t>Interim </a:t>
            </a:r>
            <a:r>
              <a:rPr lang="de-DE" sz="1200" b="1" err="1">
                <a:solidFill>
                  <a:schemeClr val="tx1"/>
                </a:solidFill>
              </a:rPr>
              <a:t>result</a:t>
            </a:r>
            <a:r>
              <a:rPr lang="de-DE" sz="1200" b="1">
                <a:solidFill>
                  <a:schemeClr val="tx1"/>
                </a:solidFill>
              </a:rPr>
              <a:t> after </a:t>
            </a:r>
            <a:r>
              <a:rPr lang="de-DE" sz="1200" b="1" err="1">
                <a:solidFill>
                  <a:schemeClr val="tx1"/>
                </a:solidFill>
              </a:rPr>
              <a:t>each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step</a:t>
            </a:r>
            <a:endParaRPr lang="zh-CN" sz="120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Rechteck: abgerundete Ecken 26">
            <a:extLst>
              <a:ext uri="{FF2B5EF4-FFF2-40B4-BE49-F238E27FC236}">
                <a16:creationId xmlns:a16="http://schemas.microsoft.com/office/drawing/2014/main" id="{83A7E4BF-1D9D-4DB7-9BC1-E3E8F937A186}"/>
              </a:ext>
            </a:extLst>
          </p:cNvPr>
          <p:cNvSpPr/>
          <p:nvPr/>
        </p:nvSpPr>
        <p:spPr>
          <a:xfrm>
            <a:off x="414961" y="3862606"/>
            <a:ext cx="3835495" cy="981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>
                <a:ln>
                  <a:noFill/>
                </a:ln>
                <a:solidFill>
                  <a:srgbClr val="1765BD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Step 3: Create recommendations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1765BD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Find 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5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nearst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items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in 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lower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dimensional feature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space</a:t>
            </a:r>
            <a:endParaRPr lang="de-DE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Rechteck: abgerundete Ecken 26">
            <a:extLst>
              <a:ext uri="{FF2B5EF4-FFF2-40B4-BE49-F238E27FC236}">
                <a16:creationId xmlns:a16="http://schemas.microsoft.com/office/drawing/2014/main" id="{1DD7DD48-8F3F-453E-B58A-6A7A7E9C9317}"/>
              </a:ext>
            </a:extLst>
          </p:cNvPr>
          <p:cNvSpPr/>
          <p:nvPr/>
        </p:nvSpPr>
        <p:spPr>
          <a:xfrm>
            <a:off x="412661" y="2713093"/>
            <a:ext cx="3830610" cy="10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>
                <a:ln>
                  <a:noFill/>
                </a:ln>
                <a:solidFill>
                  <a:srgbClr val="1765BD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Step 2: Dimensionality reduction</a:t>
            </a: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1765BD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Computationally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and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mathematically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necessary</a:t>
            </a:r>
            <a:endParaRPr lang="en-US" sz="1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171450" indent="-171450" eaLnBrk="0" hangingPunct="0">
              <a:lnSpc>
                <a:spcPct val="113999"/>
              </a:lnSpc>
              <a:buFont typeface="Arial"/>
              <a:buChar char="•"/>
              <a:defRPr/>
            </a:pPr>
            <a:r>
              <a:rPr lang="en-US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Achieved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by dropping columns or </a:t>
            </a:r>
            <a:r>
              <a:rPr lang="en-US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summarizing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columns</a:t>
            </a:r>
            <a:r>
              <a:rPr lang="en-US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:</a:t>
            </a:r>
            <a:endParaRPr lang="de-DE" sz="1000">
              <a:solidFill>
                <a:schemeClr val="tx1"/>
              </a:solidFill>
              <a:latin typeface="Arial"/>
              <a:ea typeface="+mn-lt"/>
              <a:cs typeface="Arial"/>
            </a:endParaRPr>
          </a:p>
          <a:p>
            <a:pPr marL="628650" lvl="1" indent="-171450">
              <a:lnSpc>
                <a:spcPct val="113999"/>
              </a:lnSpc>
              <a:buFont typeface="Arial"/>
              <a:buChar char="•"/>
              <a:defRPr/>
            </a:pP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Remove rare title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tokens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and 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perform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SVD</a:t>
            </a:r>
            <a:endParaRPr lang="de-DE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7" name="Rechteck: abgerundete Ecken 26">
            <a:extLst>
              <a:ext uri="{FF2B5EF4-FFF2-40B4-BE49-F238E27FC236}">
                <a16:creationId xmlns:a16="http://schemas.microsoft.com/office/drawing/2014/main" id="{1C179AC1-C1F6-4856-9628-59EA06D320EB}"/>
              </a:ext>
            </a:extLst>
          </p:cNvPr>
          <p:cNvSpPr/>
          <p:nvPr/>
        </p:nvSpPr>
        <p:spPr>
          <a:xfrm>
            <a:off x="416707" y="1591755"/>
            <a:ext cx="3825725" cy="103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>
                <a:ln>
                  <a:noFill/>
                </a:ln>
                <a:solidFill>
                  <a:srgbClr val="1765BD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Step 1: Encode the data</a:t>
            </a:r>
            <a:endParaRPr lang="de-DE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171450" indent="-171450">
              <a:lnSpc>
                <a:spcPct val="113999"/>
              </a:lnSpc>
              <a:buFont typeface="Arial"/>
              <a:buChar char="•"/>
              <a:defRPr/>
            </a:pP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Tokenize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1000" b="1">
                <a:solidFill>
                  <a:schemeClr val="tx1"/>
                </a:solidFill>
                <a:latin typeface="Arial"/>
                <a:ea typeface="+mn-lt"/>
                <a:cs typeface="Arial"/>
              </a:rPr>
              <a:t>item title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to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 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word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sequence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 and 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reduce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into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word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 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stems</a:t>
            </a:r>
            <a:endParaRPr lang="de-DE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171450" indent="-171450" eaLnBrk="0" hangingPunct="0">
              <a:lnSpc>
                <a:spcPct val="113999"/>
              </a:lnSpc>
              <a:buFont typeface="Arial"/>
              <a:buChar char="•"/>
              <a:defRPr/>
            </a:pPr>
            <a:r>
              <a:rPr lang="de-DE" sz="1000" b="1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One-hot</a:t>
            </a:r>
            <a:r>
              <a: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</a:t>
            </a:r>
            <a:r>
              <a:rPr kumimoji="0" lang="de-DE" sz="10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encoding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: 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categorical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variables</a:t>
            </a:r>
            <a:r>
              <a:rPr lang="de-DE" sz="1000">
                <a:solidFill>
                  <a:schemeClr val="tx1"/>
                </a:solidFill>
                <a:latin typeface="Arial"/>
                <a:ea typeface="+mn-lt"/>
                <a:cs typeface="Arial"/>
              </a:rPr>
              <a:t> </a:t>
            </a:r>
            <a:r>
              <a:rPr lang="de-DE" sz="1000" err="1">
                <a:solidFill>
                  <a:schemeClr val="tx1"/>
                </a:solidFill>
                <a:latin typeface="Arial"/>
                <a:ea typeface="+mn-lt"/>
                <a:cs typeface="Arial"/>
              </a:rPr>
              <a:t>to</a:t>
            </a:r>
            <a:r>
              <a:rPr kumimoji="0" lang="de-DE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 </a:t>
            </a:r>
            <a:r>
              <a:rPr kumimoji="0" lang="de-DE" sz="1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numerical</a:t>
            </a:r>
            <a:endParaRPr lang="en-US" sz="1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B0DDB1-C524-4735-AE62-12C12EC5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314014"/>
            <a:ext cx="8508999" cy="380810"/>
          </a:xfrm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AU"/>
              <a:t>We combine SVD and k-NN in the model </a:t>
            </a:r>
            <a:endParaRPr lang="en-AU" altLang="zh-CN">
              <a:cs typeface="Arial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B81A4B-21F1-4404-866D-201D78AB4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C4766ECA-497B-4307-9F15-8D6757F1C85E}"/>
              </a:ext>
            </a:extLst>
          </p:cNvPr>
          <p:cNvSpPr/>
          <p:nvPr/>
        </p:nvSpPr>
        <p:spPr>
          <a:xfrm>
            <a:off x="416383" y="1203575"/>
            <a:ext cx="3829715" cy="288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altLang="zh-CN" sz="1200" b="1" err="1">
                <a:solidFill>
                  <a:schemeClr val="tx1"/>
                </a:solidFill>
                <a:cs typeface="Arial"/>
              </a:rPr>
              <a:t>Detailed</a:t>
            </a:r>
            <a:r>
              <a:rPr lang="de-DE" altLang="zh-CN" sz="1200" b="1">
                <a:solidFill>
                  <a:schemeClr val="tx1"/>
                </a:solidFill>
                <a:cs typeface="Arial"/>
              </a:rPr>
              <a:t> </a:t>
            </a:r>
            <a:r>
              <a:rPr lang="de-DE" altLang="zh-CN" sz="1200" b="1" err="1">
                <a:solidFill>
                  <a:schemeClr val="tx1"/>
                </a:solidFill>
                <a:cs typeface="Arial"/>
              </a:rPr>
              <a:t>implementation</a:t>
            </a:r>
            <a:endParaRPr lang="de-DE" altLang="zh-CN" sz="1200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6" name="图片 19" descr="截图里有图片&#10;&#10;已自动生成说明">
            <a:extLst>
              <a:ext uri="{FF2B5EF4-FFF2-40B4-BE49-F238E27FC236}">
                <a16:creationId xmlns:a16="http://schemas.microsoft.com/office/drawing/2014/main" id="{DC619B6D-45EE-4644-BF16-ED1DB604A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10" y="3960704"/>
            <a:ext cx="3762807" cy="770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hteck: abgerundete Ecken 26">
            <a:extLst>
              <a:ext uri="{FF2B5EF4-FFF2-40B4-BE49-F238E27FC236}">
                <a16:creationId xmlns:a16="http://schemas.microsoft.com/office/drawing/2014/main" id="{2B537D0C-B39D-4499-B3ED-D49C8F0F6ABC}"/>
              </a:ext>
            </a:extLst>
          </p:cNvPr>
          <p:cNvSpPr/>
          <p:nvPr/>
        </p:nvSpPr>
        <p:spPr>
          <a:xfrm>
            <a:off x="4961382" y="1591755"/>
            <a:ext cx="3882589" cy="10344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  <a:p>
            <a:pPr marL="171450" indent="-171450">
              <a:lnSpc>
                <a:spcPct val="113999"/>
              </a:lnSpc>
              <a:buFont typeface="Arial"/>
              <a:buChar char="•"/>
              <a:defRPr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High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 dimensional (77,000 x 80,000) and </a:t>
            </a:r>
            <a:endParaRPr lang="en-US" sz="120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lnSpc>
                <a:spcPct val="113999"/>
              </a:lnSpc>
              <a:buFont typeface="Arial"/>
              <a:buChar char="•"/>
              <a:defRPr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Very sparse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 matrix 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(&lt;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0.1% of entries are non-zero)</a:t>
            </a:r>
            <a:endParaRPr lang="en-US">
              <a:solidFill>
                <a:schemeClr val="tx1"/>
              </a:solidFill>
            </a:endParaRPr>
          </a:p>
          <a:p>
            <a:pPr marL="0" marR="0" lvl="0" indent="0" algn="l" defTabSz="914400" rtl="0" eaLnBrk="1" fontAlgn="base" latinLnBrk="0" hangingPunct="1">
              <a:lnSpc>
                <a:spcPct val="113999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</a:endParaRPr>
          </a:p>
        </p:txBody>
      </p:sp>
      <p:sp>
        <p:nvSpPr>
          <p:cNvPr id="21" name="Rechteck: abgerundete Ecken 26">
            <a:extLst>
              <a:ext uri="{FF2B5EF4-FFF2-40B4-BE49-F238E27FC236}">
                <a16:creationId xmlns:a16="http://schemas.microsoft.com/office/drawing/2014/main" id="{914E9252-AACF-4CAC-9840-F3CE58193339}"/>
              </a:ext>
            </a:extLst>
          </p:cNvPr>
          <p:cNvSpPr/>
          <p:nvPr/>
        </p:nvSpPr>
        <p:spPr>
          <a:xfrm>
            <a:off x="4951689" y="2713093"/>
            <a:ext cx="3882590" cy="1043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3999"/>
              </a:lnSpc>
              <a:buFont typeface="Arial"/>
              <a:buChar char="•"/>
              <a:defRPr/>
            </a:pP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Only able to use 3000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 summarized features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(</a:t>
            </a:r>
            <a:r>
              <a:rPr lang="en-US" sz="1200">
                <a:solidFill>
                  <a:schemeClr val="tx1"/>
                </a:solidFill>
                <a:latin typeface="Arial"/>
                <a:ea typeface="+mn-lt"/>
                <a:cs typeface="Arial"/>
              </a:rPr>
              <a:t>ca. 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3% of encoded data)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t> to capture 73% of total variance.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6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/>
              <a:t>Amazon </a:t>
            </a:r>
            <a:r>
              <a:rPr lang="de-DE" err="1"/>
              <a:t>model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latin typeface="Arial"/>
                <a:cs typeface="Arial"/>
              </a:rPr>
              <a:t>Items similarity </a:t>
            </a:r>
            <a:endParaRPr lang="en-US" sz="1200"/>
          </a:p>
          <a:p>
            <a:pPr algn="ctr"/>
            <a:r>
              <a:rPr lang="en-US" sz="1200">
                <a:latin typeface="Arial"/>
                <a:cs typeface="Arial"/>
              </a:rPr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800" y="1619761"/>
            <a:ext cx="3397914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1"/>
            <a:ext cx="1446276" cy="2965295"/>
            <a:chOff x="631172" y="1656931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1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Amazon </a:t>
                </a:r>
                <a:endParaRPr lang="en-US" sz="120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stCxn id="86" idx="3"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stCxn id="44" idx="3"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3537" y="2293939"/>
            <a:ext cx="520923" cy="203667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0176" y="3027300"/>
            <a:ext cx="520921" cy="326477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4151" y="2364314"/>
            <a:ext cx="512511" cy="462905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3538" y="3674502"/>
            <a:ext cx="527644" cy="18566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Clustering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096199" y="4325253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Amazon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model</a:t>
            </a:r>
          </a:p>
        </p:txBody>
      </p: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BB32F9CC-3FA9-4DC7-8FA1-EB7C6F74FF15}"/>
              </a:ext>
            </a:extLst>
          </p:cNvPr>
          <p:cNvCxnSpPr>
            <a:cxnSpLocks/>
          </p:cNvCxnSpPr>
          <p:nvPr/>
        </p:nvCxnSpPr>
        <p:spPr>
          <a:xfrm>
            <a:off x="4099687" y="2359872"/>
            <a:ext cx="989556" cy="196942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Transactions 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57DCD3F7-BD4F-499B-A7EA-4A3ABD1E5DE9}"/>
              </a:ext>
            </a:extLst>
          </p:cNvPr>
          <p:cNvCxnSpPr>
            <a:cxnSpLocks/>
          </p:cNvCxnSpPr>
          <p:nvPr/>
        </p:nvCxnSpPr>
        <p:spPr>
          <a:xfrm>
            <a:off x="4089475" y="3014165"/>
            <a:ext cx="498865" cy="1431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4FCC0E2A-25B8-434F-B854-E0B8CE00B231}"/>
              </a:ext>
            </a:extLst>
          </p:cNvPr>
          <p:cNvCxnSpPr>
            <a:cxnSpLocks/>
          </p:cNvCxnSpPr>
          <p:nvPr/>
        </p:nvCxnSpPr>
        <p:spPr>
          <a:xfrm>
            <a:off x="4116495" y="3674321"/>
            <a:ext cx="966024" cy="65161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6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B3193B37-4541-4549-A7AA-E6C6286972FF}"/>
              </a:ext>
            </a:extLst>
          </p:cNvPr>
          <p:cNvSpPr/>
          <p:nvPr/>
        </p:nvSpPr>
        <p:spPr>
          <a:xfrm>
            <a:off x="691210" y="1935319"/>
            <a:ext cx="1459923" cy="8429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384C6145-7A0B-4C4D-ACA1-022AC3BA22EC}"/>
              </a:ext>
            </a:extLst>
          </p:cNvPr>
          <p:cNvGrpSpPr/>
          <p:nvPr/>
        </p:nvGrpSpPr>
        <p:grpSpPr>
          <a:xfrm>
            <a:off x="2749923" y="1975470"/>
            <a:ext cx="1661614" cy="1253349"/>
            <a:chOff x="1988561" y="2239239"/>
            <a:chExt cx="1456460" cy="1082388"/>
          </a:xfrm>
        </p:grpSpPr>
        <p:pic>
          <p:nvPicPr>
            <p:cNvPr id="5" name="Grafik 5">
              <a:extLst>
                <a:ext uri="{FF2B5EF4-FFF2-40B4-BE49-F238E27FC236}">
                  <a16:creationId xmlns:a16="http://schemas.microsoft.com/office/drawing/2014/main" id="{CC2E63C6-F7ED-4E0A-9713-9D3CC824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7364" y="2294349"/>
              <a:ext cx="1400609" cy="984539"/>
            </a:xfrm>
            <a:prstGeom prst="rect">
              <a:avLst/>
            </a:prstGeom>
          </p:spPr>
        </p:pic>
        <p:pic>
          <p:nvPicPr>
            <p:cNvPr id="7" name="Grafik 7" descr="Ein Bild, das Text, Elektronik, Screenshot, Anzeige enthält.&#10;&#10;Beschreibung automatisch generiert.">
              <a:extLst>
                <a:ext uri="{FF2B5EF4-FFF2-40B4-BE49-F238E27FC236}">
                  <a16:creationId xmlns:a16="http://schemas.microsoft.com/office/drawing/2014/main" id="{DBC61A59-506F-4858-AAF4-209841AC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2175597" y="2052203"/>
              <a:ext cx="1082388" cy="1456460"/>
            </a:xfrm>
            <a:prstGeom prst="rect">
              <a:avLst/>
            </a:prstGeom>
          </p:spPr>
        </p:pic>
      </p:grpSp>
      <p:pic>
        <p:nvPicPr>
          <p:cNvPr id="16" name="Grafik 16">
            <a:extLst>
              <a:ext uri="{FF2B5EF4-FFF2-40B4-BE49-F238E27FC236}">
                <a16:creationId xmlns:a16="http://schemas.microsoft.com/office/drawing/2014/main" id="{B31DD46E-74FF-4A80-86AA-5DB90C8C9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81" y="2173088"/>
            <a:ext cx="1106632" cy="4583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scraped</a:t>
            </a:r>
            <a:r>
              <a:rPr lang="de-DE"/>
              <a:t> Amazon </a:t>
            </a:r>
            <a:r>
              <a:rPr lang="de-DE" err="1"/>
              <a:t>recommendations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 JS </a:t>
            </a:r>
            <a:r>
              <a:rPr lang="de-DE" err="1"/>
              <a:t>Puppeteer</a:t>
            </a:r>
            <a:endParaRPr lang="de-DE" err="1">
              <a:cs typeface="Arial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66E2BA8-75CE-4889-A0BC-D487CA6595B9}"/>
              </a:ext>
            </a:extLst>
          </p:cNvPr>
          <p:cNvSpPr txBox="1"/>
          <p:nvPr/>
        </p:nvSpPr>
        <p:spPr>
          <a:xfrm>
            <a:off x="424189" y="1196185"/>
            <a:ext cx="564559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b="1" err="1">
                <a:solidFill>
                  <a:srgbClr val="004C8E"/>
                </a:solidFill>
                <a:latin typeface="+mn-lt"/>
                <a:cs typeface="Arial"/>
              </a:rPr>
              <a:t>Step</a:t>
            </a:r>
            <a:r>
              <a:rPr lang="de-DE" sz="1000" b="1">
                <a:solidFill>
                  <a:srgbClr val="004C8E"/>
                </a:solidFill>
                <a:latin typeface="+mn-lt"/>
                <a:cs typeface="Arial"/>
              </a:rPr>
              <a:t> 1</a:t>
            </a:r>
            <a:endParaRPr lang="de-DE" sz="10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88285E5-3176-4428-B121-D213CA218014}"/>
              </a:ext>
            </a:extLst>
          </p:cNvPr>
          <p:cNvSpPr txBox="1"/>
          <p:nvPr/>
        </p:nvSpPr>
        <p:spPr>
          <a:xfrm>
            <a:off x="2534342" y="1196184"/>
            <a:ext cx="564559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b="1" err="1">
                <a:solidFill>
                  <a:srgbClr val="004C8E"/>
                </a:solidFill>
                <a:latin typeface="+mn-lt"/>
                <a:cs typeface="Arial"/>
              </a:rPr>
              <a:t>Step</a:t>
            </a:r>
            <a:r>
              <a:rPr lang="de-DE" sz="1000" b="1">
                <a:solidFill>
                  <a:srgbClr val="004C8E"/>
                </a:solidFill>
                <a:latin typeface="+mn-lt"/>
                <a:cs typeface="Arial"/>
              </a:rPr>
              <a:t> 2</a:t>
            </a:r>
            <a:endParaRPr lang="de-DE" sz="10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DB6F873-71EB-4405-B2CA-A4D11C0F81F9}"/>
              </a:ext>
            </a:extLst>
          </p:cNvPr>
          <p:cNvSpPr txBox="1"/>
          <p:nvPr/>
        </p:nvSpPr>
        <p:spPr>
          <a:xfrm>
            <a:off x="4638057" y="1191299"/>
            <a:ext cx="564559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b="1" err="1">
                <a:solidFill>
                  <a:srgbClr val="004C8E"/>
                </a:solidFill>
                <a:latin typeface="+mn-lt"/>
                <a:cs typeface="Arial"/>
              </a:rPr>
              <a:t>Step</a:t>
            </a:r>
            <a:r>
              <a:rPr lang="de-DE" sz="1000" b="1">
                <a:solidFill>
                  <a:srgbClr val="004C8E"/>
                </a:solidFill>
                <a:latin typeface="+mn-lt"/>
                <a:cs typeface="Arial"/>
              </a:rPr>
              <a:t> 3</a:t>
            </a:r>
            <a:endParaRPr lang="de-DE" sz="10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E1764995-0387-4459-946C-AFB1A7EFB598}"/>
              </a:ext>
            </a:extLst>
          </p:cNvPr>
          <p:cNvSpPr txBox="1"/>
          <p:nvPr/>
        </p:nvSpPr>
        <p:spPr>
          <a:xfrm>
            <a:off x="6718902" y="1191299"/>
            <a:ext cx="564559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b="1" err="1">
                <a:solidFill>
                  <a:srgbClr val="004C8E"/>
                </a:solidFill>
                <a:latin typeface="+mn-lt"/>
                <a:cs typeface="Arial"/>
              </a:rPr>
              <a:t>Step</a:t>
            </a:r>
            <a:r>
              <a:rPr lang="de-DE" sz="1000" b="1">
                <a:solidFill>
                  <a:srgbClr val="004C8E"/>
                </a:solidFill>
                <a:latin typeface="+mn-lt"/>
                <a:cs typeface="Arial"/>
              </a:rPr>
              <a:t> 4</a:t>
            </a:r>
            <a:endParaRPr lang="de-DE" sz="10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61CB2D2-EEA2-42C2-9AA4-D60368E0A871}"/>
              </a:ext>
            </a:extLst>
          </p:cNvPr>
          <p:cNvSpPr txBox="1"/>
          <p:nvPr/>
        </p:nvSpPr>
        <p:spPr>
          <a:xfrm>
            <a:off x="419100" y="1381125"/>
            <a:ext cx="2041525" cy="403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 err="1">
                <a:latin typeface="+mn-lt"/>
                <a:cs typeface="Arial"/>
              </a:rPr>
              <a:t>Choose</a:t>
            </a:r>
            <a:r>
              <a:rPr lang="de-DE" sz="1200" b="1">
                <a:latin typeface="+mn-lt"/>
                <a:cs typeface="Arial"/>
              </a:rPr>
              <a:t> </a:t>
            </a:r>
            <a:r>
              <a:rPr lang="de-DE" sz="1200" b="1" err="1">
                <a:latin typeface="+mn-lt"/>
                <a:cs typeface="Arial"/>
              </a:rPr>
              <a:t>recommendation</a:t>
            </a:r>
            <a:r>
              <a:rPr lang="de-DE" sz="1200" b="1">
                <a:latin typeface="+mn-lt"/>
                <a:cs typeface="Arial"/>
              </a:rPr>
              <a:t> source </a:t>
            </a:r>
            <a:endParaRPr lang="de-DE" sz="120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88E6E37-B5D7-4E89-9DBE-8E44449D924C}"/>
              </a:ext>
            </a:extLst>
          </p:cNvPr>
          <p:cNvSpPr txBox="1"/>
          <p:nvPr/>
        </p:nvSpPr>
        <p:spPr>
          <a:xfrm>
            <a:off x="2519363" y="1381125"/>
            <a:ext cx="2041525" cy="403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 err="1">
                <a:latin typeface="+mn-lt"/>
                <a:cs typeface="Arial"/>
              </a:rPr>
              <a:t>Get</a:t>
            </a:r>
            <a:r>
              <a:rPr lang="de-DE" sz="1200" b="1">
                <a:latin typeface="+mn-lt"/>
                <a:cs typeface="Arial"/>
              </a:rPr>
              <a:t> URL </a:t>
            </a:r>
            <a:r>
              <a:rPr lang="de-DE" sz="1200" b="1" err="1">
                <a:latin typeface="+mn-lt"/>
                <a:cs typeface="Arial"/>
              </a:rPr>
              <a:t>for</a:t>
            </a:r>
            <a:r>
              <a:rPr lang="de-DE" sz="1200" b="1">
                <a:latin typeface="+mn-lt"/>
                <a:cs typeface="Arial"/>
              </a:rPr>
              <a:t> </a:t>
            </a:r>
            <a:r>
              <a:rPr lang="de-DE" sz="1200" b="1" err="1">
                <a:latin typeface="+mn-lt"/>
                <a:cs typeface="Arial"/>
              </a:rPr>
              <a:t>books</a:t>
            </a:r>
            <a:r>
              <a:rPr lang="de-DE" sz="1200" b="1">
                <a:latin typeface="+mn-lt"/>
                <a:cs typeface="Arial"/>
              </a:rPr>
              <a:t> in </a:t>
            </a:r>
            <a:br>
              <a:rPr lang="de-DE" sz="1200" b="1">
                <a:latin typeface="+mn-lt"/>
                <a:cs typeface="Arial"/>
              </a:rPr>
            </a:br>
            <a:r>
              <a:rPr lang="de-DE" sz="1200" b="1" err="1">
                <a:latin typeface="+mn-lt"/>
                <a:cs typeface="Arial"/>
              </a:rPr>
              <a:t>test</a:t>
            </a:r>
            <a:r>
              <a:rPr lang="de-DE" sz="1200" b="1">
                <a:latin typeface="+mn-lt"/>
                <a:cs typeface="Arial"/>
              </a:rPr>
              <a:t> </a:t>
            </a:r>
            <a:r>
              <a:rPr lang="de-DE" sz="1200" b="1" err="1">
                <a:latin typeface="+mn-lt"/>
                <a:cs typeface="Arial"/>
              </a:rPr>
              <a:t>set</a:t>
            </a:r>
            <a:endParaRPr lang="de-DE" sz="1200" b="1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7904A02-C890-4AC7-808C-DAAAD20D5633}"/>
              </a:ext>
            </a:extLst>
          </p:cNvPr>
          <p:cNvSpPr txBox="1"/>
          <p:nvPr/>
        </p:nvSpPr>
        <p:spPr>
          <a:xfrm>
            <a:off x="4619625" y="1381125"/>
            <a:ext cx="2041525" cy="403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 err="1">
                <a:latin typeface="Arial"/>
                <a:cs typeface="Arial"/>
              </a:rPr>
              <a:t>Get</a:t>
            </a:r>
            <a:r>
              <a:rPr lang="de-DE" sz="1200" b="1">
                <a:latin typeface="Arial"/>
                <a:cs typeface="Arial"/>
              </a:rPr>
              <a:t> ISBNs </a:t>
            </a:r>
            <a:r>
              <a:rPr lang="de-DE" sz="1200" b="1" err="1">
                <a:latin typeface="Arial"/>
                <a:cs typeface="Arial"/>
              </a:rPr>
              <a:t>of</a:t>
            </a:r>
            <a:r>
              <a:rPr lang="de-DE" sz="1200" b="1">
                <a:latin typeface="Arial"/>
                <a:cs typeface="Arial"/>
              </a:rPr>
              <a:t> </a:t>
            </a:r>
            <a:r>
              <a:rPr lang="de-DE" sz="1200" b="1" err="1">
                <a:latin typeface="Arial"/>
                <a:cs typeface="Arial"/>
              </a:rPr>
              <a:t>recommendations</a:t>
            </a:r>
            <a:endParaRPr lang="de-DE" sz="1200" b="1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6606763E-BDE9-4F4E-964F-FCED368EABBF}"/>
              </a:ext>
            </a:extLst>
          </p:cNvPr>
          <p:cNvSpPr txBox="1"/>
          <p:nvPr/>
        </p:nvSpPr>
        <p:spPr>
          <a:xfrm>
            <a:off x="6719888" y="1381125"/>
            <a:ext cx="2041525" cy="403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b="1" err="1">
                <a:latin typeface="Arial"/>
                <a:cs typeface="Arial"/>
              </a:rPr>
              <a:t>Get</a:t>
            </a:r>
            <a:r>
              <a:rPr lang="de-DE" sz="1200" b="1">
                <a:latin typeface="Arial"/>
                <a:cs typeface="Arial"/>
              </a:rPr>
              <a:t> </a:t>
            </a:r>
            <a:r>
              <a:rPr lang="de-DE" sz="1200" b="1" err="1">
                <a:latin typeface="Arial"/>
                <a:cs typeface="Arial"/>
              </a:rPr>
              <a:t>itemIDs</a:t>
            </a:r>
            <a:r>
              <a:rPr lang="de-DE" sz="1200" b="1">
                <a:latin typeface="Arial"/>
                <a:cs typeface="Arial"/>
              </a:rPr>
              <a:t> </a:t>
            </a:r>
            <a:r>
              <a:rPr lang="de-DE" sz="1200" b="1" err="1">
                <a:latin typeface="Arial"/>
                <a:cs typeface="Arial"/>
              </a:rPr>
              <a:t>for</a:t>
            </a:r>
            <a:r>
              <a:rPr lang="de-DE" sz="1200" b="1">
                <a:latin typeface="Arial"/>
                <a:cs typeface="Arial"/>
              </a:rPr>
              <a:t> </a:t>
            </a:r>
            <a:r>
              <a:rPr lang="de-DE" sz="1200" b="1" err="1">
                <a:latin typeface="Arial"/>
                <a:cs typeface="Arial"/>
              </a:rPr>
              <a:t>recommendations</a:t>
            </a:r>
            <a:endParaRPr lang="de-DE" sz="1050" b="1" err="1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C6A5BF8-0865-46ED-B978-CCB4A461D2AE}"/>
              </a:ext>
            </a:extLst>
          </p:cNvPr>
          <p:cNvSpPr txBox="1"/>
          <p:nvPr/>
        </p:nvSpPr>
        <p:spPr>
          <a:xfrm>
            <a:off x="6751318" y="1557645"/>
            <a:ext cx="330098" cy="1286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000"/>
              </a:lnSpc>
            </a:pPr>
            <a:endParaRPr lang="de-DE" sz="800" b="1">
              <a:solidFill>
                <a:srgbClr val="004C8E"/>
              </a:solidFill>
              <a:latin typeface="+mn-lt"/>
            </a:endParaRPr>
          </a:p>
        </p:txBody>
      </p:sp>
      <p:pic>
        <p:nvPicPr>
          <p:cNvPr id="17" name="Grafik 17">
            <a:extLst>
              <a:ext uri="{FF2B5EF4-FFF2-40B4-BE49-F238E27FC236}">
                <a16:creationId xmlns:a16="http://schemas.microsoft.com/office/drawing/2014/main" id="{D4E855B1-F2C8-497A-9950-EC3E100FB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82" y="3242006"/>
            <a:ext cx="1256002" cy="224512"/>
          </a:xfrm>
          <a:prstGeom prst="rect">
            <a:avLst/>
          </a:prstGeom>
        </p:spPr>
      </p:pic>
      <p:pic>
        <p:nvPicPr>
          <p:cNvPr id="19" name="Grafik 19">
            <a:extLst>
              <a:ext uri="{FF2B5EF4-FFF2-40B4-BE49-F238E27FC236}">
                <a16:creationId xmlns:a16="http://schemas.microsoft.com/office/drawing/2014/main" id="{DD86FC6A-EB6F-4770-8E6D-2F69DE8A5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19" y="4058234"/>
            <a:ext cx="1165081" cy="251655"/>
          </a:xfrm>
          <a:prstGeom prst="rect">
            <a:avLst/>
          </a:prstGeom>
        </p:spPr>
      </p:pic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E56DBE6A-EEC9-4271-9A29-BFA7A393ACC6}"/>
              </a:ext>
            </a:extLst>
          </p:cNvPr>
          <p:cNvGrpSpPr/>
          <p:nvPr/>
        </p:nvGrpSpPr>
        <p:grpSpPr>
          <a:xfrm>
            <a:off x="2749918" y="3588278"/>
            <a:ext cx="1666497" cy="1258231"/>
            <a:chOff x="1982065" y="3486147"/>
            <a:chExt cx="1456460" cy="1082388"/>
          </a:xfrm>
        </p:grpSpPr>
        <p:pic>
          <p:nvPicPr>
            <p:cNvPr id="2" name="Grafik 4">
              <a:extLst>
                <a:ext uri="{FF2B5EF4-FFF2-40B4-BE49-F238E27FC236}">
                  <a16:creationId xmlns:a16="http://schemas.microsoft.com/office/drawing/2014/main" id="{7F9BFF3C-2329-42B5-8A6C-66E3626A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0350" y="3545899"/>
              <a:ext cx="1374632" cy="958563"/>
            </a:xfrm>
            <a:prstGeom prst="rect">
              <a:avLst/>
            </a:prstGeom>
          </p:spPr>
        </p:pic>
        <p:pic>
          <p:nvPicPr>
            <p:cNvPr id="54" name="Grafik 7" descr="Ein Bild, das Text, Elektronik, Screenshot, Anzeige enthält.&#10;&#10;Beschreibung automatisch generiert.">
              <a:extLst>
                <a:ext uri="{FF2B5EF4-FFF2-40B4-BE49-F238E27FC236}">
                  <a16:creationId xmlns:a16="http://schemas.microsoft.com/office/drawing/2014/main" id="{5883B8C5-43F9-4C91-A603-8516D3FAA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-5400000">
              <a:off x="2169101" y="3299111"/>
              <a:ext cx="1082388" cy="1456460"/>
            </a:xfrm>
            <a:prstGeom prst="rect">
              <a:avLst/>
            </a:prstGeom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C255662-EFEC-4947-8087-2BEA40EEE59A}"/>
              </a:ext>
            </a:extLst>
          </p:cNvPr>
          <p:cNvGrpSpPr/>
          <p:nvPr/>
        </p:nvGrpSpPr>
        <p:grpSpPr>
          <a:xfrm>
            <a:off x="4732786" y="2592875"/>
            <a:ext cx="1710460" cy="1268176"/>
            <a:chOff x="3709555" y="2635393"/>
            <a:chExt cx="1456460" cy="1082561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D662300C-B72C-424F-9EC0-709FFC6F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5922" y="2704928"/>
              <a:ext cx="1346922" cy="1013026"/>
            </a:xfrm>
            <a:prstGeom prst="rect">
              <a:avLst/>
            </a:prstGeom>
          </p:spPr>
        </p:pic>
        <p:pic>
          <p:nvPicPr>
            <p:cNvPr id="26" name="Grafik 7" descr="Ein Bild, das Text, Elektronik, Screenshot, Anzeige enthält.&#10;&#10;Beschreibung automatisch generiert.">
              <a:extLst>
                <a:ext uri="{FF2B5EF4-FFF2-40B4-BE49-F238E27FC236}">
                  <a16:creationId xmlns:a16="http://schemas.microsoft.com/office/drawing/2014/main" id="{6627BD8C-B938-4037-9EF0-8A4209814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3896591" y="2448357"/>
              <a:ext cx="1082388" cy="1456460"/>
            </a:xfrm>
            <a:prstGeom prst="rect">
              <a:avLst/>
            </a:prstGeom>
          </p:spPr>
        </p:pic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FC845DCF-BBF8-46D1-9E0B-F5BE4567E649}"/>
              </a:ext>
            </a:extLst>
          </p:cNvPr>
          <p:cNvSpPr txBox="1"/>
          <p:nvPr/>
        </p:nvSpPr>
        <p:spPr>
          <a:xfrm>
            <a:off x="2753816" y="1816585"/>
            <a:ext cx="1656815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de-DE" sz="1000" err="1">
                <a:latin typeface="Arial"/>
                <a:cs typeface="Arial"/>
              </a:rPr>
              <a:t>Advanced</a:t>
            </a:r>
            <a:r>
              <a:rPr lang="de-DE" sz="1000">
                <a:latin typeface="Arial"/>
                <a:cs typeface="Arial"/>
              </a:rPr>
              <a:t> </a:t>
            </a:r>
            <a:r>
              <a:rPr lang="de-DE" sz="1000" err="1">
                <a:latin typeface="Arial"/>
                <a:cs typeface="Arial"/>
              </a:rPr>
              <a:t>book</a:t>
            </a:r>
            <a:r>
              <a:rPr lang="de-DE" sz="1000">
                <a:latin typeface="Arial"/>
                <a:cs typeface="Arial"/>
              </a:rPr>
              <a:t> </a:t>
            </a:r>
            <a:r>
              <a:rPr lang="de-DE" sz="1000" err="1">
                <a:latin typeface="Arial"/>
                <a:cs typeface="Arial"/>
              </a:rPr>
              <a:t>search</a:t>
            </a:r>
            <a:endParaRPr lang="de-DE" sz="1000">
              <a:latin typeface="Arial"/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5139AF56-B331-42FF-B0ED-A2B93D503E8D}"/>
              </a:ext>
            </a:extLst>
          </p:cNvPr>
          <p:cNvSpPr txBox="1"/>
          <p:nvPr/>
        </p:nvSpPr>
        <p:spPr>
          <a:xfrm>
            <a:off x="2753816" y="3424510"/>
            <a:ext cx="1665281" cy="160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de-DE" sz="1000">
                <a:latin typeface="Arial"/>
                <a:cs typeface="Arial"/>
              </a:rPr>
              <a:t>Amazon </a:t>
            </a:r>
            <a:r>
              <a:rPr lang="de-DE" sz="1000" err="1">
                <a:latin typeface="Arial"/>
                <a:cs typeface="Arial"/>
              </a:rPr>
              <a:t>search</a:t>
            </a:r>
            <a:r>
              <a:rPr lang="de-DE" sz="1000">
                <a:latin typeface="Arial"/>
                <a:cs typeface="Arial"/>
              </a:rPr>
              <a:t> </a:t>
            </a:r>
            <a:r>
              <a:rPr lang="de-DE" sz="1000" err="1">
                <a:latin typeface="Arial"/>
                <a:cs typeface="Arial"/>
              </a:rPr>
              <a:t>results</a:t>
            </a:r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25A27FD-F1B0-45E1-BA2E-BA2035715A47}"/>
              </a:ext>
            </a:extLst>
          </p:cNvPr>
          <p:cNvCxnSpPr/>
          <p:nvPr/>
        </p:nvCxnSpPr>
        <p:spPr>
          <a:xfrm flipH="1">
            <a:off x="3551854" y="3223189"/>
            <a:ext cx="6183" cy="20002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75EFE91C-541B-4B35-9135-C456FDC25E1D}"/>
              </a:ext>
            </a:extLst>
          </p:cNvPr>
          <p:cNvGrpSpPr/>
          <p:nvPr/>
        </p:nvGrpSpPr>
        <p:grpSpPr>
          <a:xfrm>
            <a:off x="6826342" y="2591573"/>
            <a:ext cx="1904422" cy="497942"/>
            <a:chOff x="5556538" y="2322369"/>
            <a:chExt cx="1459923" cy="381867"/>
          </a:xfrm>
        </p:grpSpPr>
        <p:sp>
          <p:nvSpPr>
            <p:cNvPr id="48" name="Rechteck: abgerundete Ecken 47">
              <a:extLst>
                <a:ext uri="{FF2B5EF4-FFF2-40B4-BE49-F238E27FC236}">
                  <a16:creationId xmlns:a16="http://schemas.microsoft.com/office/drawing/2014/main" id="{210DB0C2-3410-4E1D-ABFA-F451660564B4}"/>
                </a:ext>
              </a:extLst>
            </p:cNvPr>
            <p:cNvSpPr/>
            <p:nvPr/>
          </p:nvSpPr>
          <p:spPr>
            <a:xfrm>
              <a:off x="5556538" y="2322369"/>
              <a:ext cx="1459923" cy="3818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A4016CC-5C23-4490-8220-BB886804E16C}"/>
                </a:ext>
              </a:extLst>
            </p:cNvPr>
            <p:cNvSpPr txBox="1"/>
            <p:nvPr/>
          </p:nvSpPr>
          <p:spPr>
            <a:xfrm>
              <a:off x="5668241" y="2427576"/>
              <a:ext cx="1327439" cy="16061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200" b="1">
                  <a:latin typeface="+mn-lt"/>
                  <a:cs typeface="Arial"/>
                </a:rPr>
                <a:t>I.</a:t>
              </a:r>
              <a:r>
                <a:rPr lang="de-DE" sz="1200">
                  <a:latin typeface="+mn-lt"/>
                  <a:cs typeface="Arial"/>
                </a:rPr>
                <a:t> Match </a:t>
              </a:r>
              <a:r>
                <a:rPr lang="de-DE" sz="1200" err="1">
                  <a:latin typeface="+mn-lt"/>
                  <a:cs typeface="Arial"/>
                </a:rPr>
                <a:t>by</a:t>
              </a:r>
              <a:r>
                <a:rPr lang="de-DE" sz="1200">
                  <a:latin typeface="+mn-lt"/>
                  <a:cs typeface="Arial"/>
                </a:rPr>
                <a:t> ISBNs</a:t>
              </a:r>
              <a:endParaRPr lang="de-DE" sz="120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E77C9B35-0829-4FF1-945F-09B3EA7249AA}"/>
              </a:ext>
            </a:extLst>
          </p:cNvPr>
          <p:cNvGrpSpPr/>
          <p:nvPr/>
        </p:nvGrpSpPr>
        <p:grpSpPr>
          <a:xfrm>
            <a:off x="6826342" y="3356459"/>
            <a:ext cx="1909306" cy="500948"/>
            <a:chOff x="5556538" y="2744500"/>
            <a:chExt cx="1459923" cy="381867"/>
          </a:xfrm>
        </p:grpSpPr>
        <p:sp>
          <p:nvSpPr>
            <p:cNvPr id="51" name="Rechteck: abgerundete Ecken 50">
              <a:extLst>
                <a:ext uri="{FF2B5EF4-FFF2-40B4-BE49-F238E27FC236}">
                  <a16:creationId xmlns:a16="http://schemas.microsoft.com/office/drawing/2014/main" id="{7DB0C2D3-40C8-49BF-AA6B-1C840BFEDD9F}"/>
                </a:ext>
              </a:extLst>
            </p:cNvPr>
            <p:cNvSpPr/>
            <p:nvPr/>
          </p:nvSpPr>
          <p:spPr>
            <a:xfrm>
              <a:off x="5556538" y="2744500"/>
              <a:ext cx="1459923" cy="3818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14E704D-1051-4A26-802E-A298CBBF18C2}"/>
                </a:ext>
              </a:extLst>
            </p:cNvPr>
            <p:cNvSpPr txBox="1"/>
            <p:nvPr/>
          </p:nvSpPr>
          <p:spPr>
            <a:xfrm>
              <a:off x="5635767" y="2745796"/>
              <a:ext cx="1294969" cy="3075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13999"/>
                </a:lnSpc>
              </a:pPr>
              <a:r>
                <a:rPr lang="de-DE" sz="1200" b="1">
                  <a:latin typeface="Arial"/>
                  <a:cs typeface="Arial"/>
                </a:rPr>
                <a:t>II.</a:t>
              </a:r>
              <a:r>
                <a:rPr lang="de-DE" sz="1200">
                  <a:latin typeface="Arial"/>
                  <a:cs typeface="Arial"/>
                </a:rPr>
                <a:t> String </a:t>
              </a:r>
              <a:r>
                <a:rPr lang="de-DE" sz="1200" err="1">
                  <a:latin typeface="Arial"/>
                  <a:cs typeface="Arial"/>
                </a:rPr>
                <a:t>matching</a:t>
              </a:r>
              <a:r>
                <a:rPr lang="de-DE" sz="1200">
                  <a:latin typeface="Arial"/>
                  <a:cs typeface="Arial"/>
                </a:rPr>
                <a:t> </a:t>
              </a:r>
              <a:r>
                <a:rPr lang="de-DE" sz="1200" err="1">
                  <a:latin typeface="Arial"/>
                  <a:cs typeface="Arial"/>
                </a:rPr>
                <a:t>by</a:t>
              </a:r>
              <a:r>
                <a:rPr lang="de-DE" sz="1200">
                  <a:latin typeface="Arial"/>
                  <a:cs typeface="Arial"/>
                </a:rPr>
                <a:t> title, </a:t>
              </a:r>
              <a:r>
                <a:rPr lang="de-DE" sz="1200" err="1">
                  <a:latin typeface="Arial"/>
                  <a:cs typeface="Arial"/>
                </a:rPr>
                <a:t>author</a:t>
              </a:r>
              <a:r>
                <a:rPr lang="de-DE" sz="1200">
                  <a:latin typeface="Arial"/>
                  <a:cs typeface="Arial"/>
                </a:rPr>
                <a:t> &amp; </a:t>
              </a:r>
              <a:r>
                <a:rPr lang="de-DE" sz="1200" err="1">
                  <a:latin typeface="Arial"/>
                  <a:cs typeface="Arial"/>
                </a:rPr>
                <a:t>publisher</a:t>
              </a:r>
              <a:endParaRPr lang="de-DE" sz="1200">
                <a:latin typeface="Arial"/>
                <a:cs typeface="Arial"/>
              </a:endParaRPr>
            </a:p>
          </p:txBody>
        </p:sp>
      </p:grp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C5D49A4-8C21-408C-95F4-87D16C050A90}"/>
              </a:ext>
            </a:extLst>
          </p:cNvPr>
          <p:cNvCxnSpPr/>
          <p:nvPr/>
        </p:nvCxnSpPr>
        <p:spPr>
          <a:xfrm>
            <a:off x="7762191" y="3088753"/>
            <a:ext cx="4" cy="24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CDB30A-BC80-458F-8A05-183107CA7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AFF5CCD-6F1F-4913-9F1E-93ECA69B413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Hello, </a:t>
            </a:r>
            <a:r>
              <a:rPr lang="de-DE" err="1"/>
              <a:t>everybody</a:t>
            </a:r>
            <a:r>
              <a:rPr lang="de-DE"/>
              <a:t>!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AFED7D1-31F3-40D6-9048-950AE786FE4F}"/>
              </a:ext>
            </a:extLst>
          </p:cNvPr>
          <p:cNvGrpSpPr>
            <a:grpSpLocks noChangeAspect="1"/>
          </p:cNvGrpSpPr>
          <p:nvPr/>
        </p:nvGrpSpPr>
        <p:grpSpPr>
          <a:xfrm>
            <a:off x="172726" y="1973388"/>
            <a:ext cx="8798547" cy="1275129"/>
            <a:chOff x="63811" y="2003868"/>
            <a:chExt cx="8798547" cy="1275129"/>
          </a:xfrm>
        </p:grpSpPr>
        <p:grpSp>
          <p:nvGrpSpPr>
            <p:cNvPr id="33" name="Google Shape;225;p37">
              <a:extLst>
                <a:ext uri="{FF2B5EF4-FFF2-40B4-BE49-F238E27FC236}">
                  <a16:creationId xmlns:a16="http://schemas.microsoft.com/office/drawing/2014/main" id="{A95F145E-373B-4E27-B39A-72ACA144E003}"/>
                </a:ext>
              </a:extLst>
            </p:cNvPr>
            <p:cNvGrpSpPr/>
            <p:nvPr/>
          </p:nvGrpSpPr>
          <p:grpSpPr>
            <a:xfrm>
              <a:off x="5027558" y="2027550"/>
              <a:ext cx="1368000" cy="1241042"/>
              <a:chOff x="2946970" y="3657140"/>
              <a:chExt cx="1368000" cy="1241042"/>
            </a:xfrm>
            <a:noFill/>
          </p:grpSpPr>
          <p:sp>
            <p:nvSpPr>
              <p:cNvPr id="35" name="Google Shape;227;p37">
                <a:extLst>
                  <a:ext uri="{FF2B5EF4-FFF2-40B4-BE49-F238E27FC236}">
                    <a16:creationId xmlns:a16="http://schemas.microsoft.com/office/drawing/2014/main" id="{8313B79E-8E7B-44FF-97B1-B1A86C2ABF04}"/>
                  </a:ext>
                </a:extLst>
              </p:cNvPr>
              <p:cNvSpPr/>
              <p:nvPr/>
            </p:nvSpPr>
            <p:spPr>
              <a:xfrm>
                <a:off x="2946970" y="4682738"/>
                <a:ext cx="1368000" cy="2154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Leon Schulz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DE" sz="1000">
                  <a:latin typeface="Arial"/>
                  <a:cs typeface="Arial"/>
                </a:endParaRPr>
              </a:p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cs typeface="Arial"/>
                  </a:rPr>
                  <a:t>Management &amp; Technology, M.Sc.</a:t>
                </a:r>
                <a:endParaRPr lang="de-DE">
                  <a:latin typeface="Arial"/>
                  <a:cs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000"/>
              </a:p>
            </p:txBody>
          </p:sp>
          <p:pic>
            <p:nvPicPr>
              <p:cNvPr id="36" name="Google Shape;228;p37">
                <a:extLst>
                  <a:ext uri="{FF2B5EF4-FFF2-40B4-BE49-F238E27FC236}">
                    <a16:creationId xmlns:a16="http://schemas.microsoft.com/office/drawing/2014/main" id="{72AE9D79-D298-4448-9E65-6F95C5F8DEA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3158054" y="3657140"/>
                <a:ext cx="936000" cy="936000"/>
              </a:xfrm>
              <a:prstGeom prst="ellipse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8" name="Google Shape;200;p37">
              <a:extLst>
                <a:ext uri="{FF2B5EF4-FFF2-40B4-BE49-F238E27FC236}">
                  <a16:creationId xmlns:a16="http://schemas.microsoft.com/office/drawing/2014/main" id="{FB40EB42-8A92-446D-BE86-9D4BD752813A}"/>
                </a:ext>
              </a:extLst>
            </p:cNvPr>
            <p:cNvGrpSpPr/>
            <p:nvPr/>
          </p:nvGrpSpPr>
          <p:grpSpPr>
            <a:xfrm>
              <a:off x="1303240" y="2009296"/>
              <a:ext cx="1368000" cy="1256060"/>
              <a:chOff x="214583" y="1403147"/>
              <a:chExt cx="1368000" cy="1256060"/>
            </a:xfrm>
          </p:grpSpPr>
          <p:sp>
            <p:nvSpPr>
              <p:cNvPr id="9" name="Google Shape;201;p37">
                <a:extLst>
                  <a:ext uri="{FF2B5EF4-FFF2-40B4-BE49-F238E27FC236}">
                    <a16:creationId xmlns:a16="http://schemas.microsoft.com/office/drawing/2014/main" id="{153A6DE0-A7CD-4E7D-863C-BDE2CD0D2419}"/>
                  </a:ext>
                </a:extLst>
              </p:cNvPr>
              <p:cNvSpPr/>
              <p:nvPr/>
            </p:nvSpPr>
            <p:spPr>
              <a:xfrm>
                <a:off x="214583" y="2443763"/>
                <a:ext cx="1368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 b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Maximilian Lange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DE" sz="1000">
                  <a:latin typeface="Arial"/>
                  <a:cs typeface="Arial"/>
                </a:endParaRPr>
              </a:p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cs typeface="Arial"/>
                  </a:rPr>
                  <a:t>Management &amp; Technology, M.Sc.</a:t>
                </a:r>
                <a:endParaRPr lang="de-DE">
                  <a:latin typeface="Arial"/>
                  <a:cs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000"/>
              </a:p>
            </p:txBody>
          </p:sp>
          <p:sp>
            <p:nvSpPr>
              <p:cNvPr id="10" name="Google Shape;202;p37">
                <a:extLst>
                  <a:ext uri="{FF2B5EF4-FFF2-40B4-BE49-F238E27FC236}">
                    <a16:creationId xmlns:a16="http://schemas.microsoft.com/office/drawing/2014/main" id="{9881818C-FE17-45C3-9DF9-67BDD422B2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0583" y="1403147"/>
                <a:ext cx="936000" cy="936000"/>
              </a:xfrm>
              <a:prstGeom prst="ellipse">
                <a:avLst/>
              </a:prstGeom>
              <a:blipFill rotWithShape="1">
                <a:blip r:embed="rId3">
                  <a:alphaModFix/>
                </a:blip>
                <a:stretch>
                  <a:fillRect l="-40975" r="-11328"/>
                </a:stretch>
              </a:blip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569670C6-A859-4FCB-8A17-6B4B7081ED34}"/>
                </a:ext>
              </a:extLst>
            </p:cNvPr>
            <p:cNvGrpSpPr/>
            <p:nvPr/>
          </p:nvGrpSpPr>
          <p:grpSpPr>
            <a:xfrm>
              <a:off x="7494358" y="2003868"/>
              <a:ext cx="1368000" cy="1275129"/>
              <a:chOff x="5823273" y="1429079"/>
              <a:chExt cx="1368000" cy="1275129"/>
            </a:xfrm>
          </p:grpSpPr>
          <p:pic>
            <p:nvPicPr>
              <p:cNvPr id="38" name="Google Shape;230;p37">
                <a:extLst>
                  <a:ext uri="{FF2B5EF4-FFF2-40B4-BE49-F238E27FC236}">
                    <a16:creationId xmlns:a16="http://schemas.microsoft.com/office/drawing/2014/main" id="{64779D7D-6B32-4C7B-8767-39A1CAB5930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4">
                <a:alphaModFix/>
              </a:blip>
              <a:srcRect l="2678" t="8263" r="2687" b="8271"/>
              <a:stretch/>
            </p:blipFill>
            <p:spPr>
              <a:xfrm>
                <a:off x="6045300" y="1429079"/>
                <a:ext cx="936000" cy="936000"/>
              </a:xfrm>
              <a:prstGeom prst="ellipse">
                <a:avLst/>
              </a:prstGeom>
              <a:noFill/>
              <a:ln w="2857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9" name="Google Shape;221;p37">
                <a:extLst>
                  <a:ext uri="{FF2B5EF4-FFF2-40B4-BE49-F238E27FC236}">
                    <a16:creationId xmlns:a16="http://schemas.microsoft.com/office/drawing/2014/main" id="{B4CDAB4A-0885-4243-A16F-26CBD133443C}"/>
                  </a:ext>
                </a:extLst>
              </p:cNvPr>
              <p:cNvSpPr/>
              <p:nvPr/>
            </p:nvSpPr>
            <p:spPr>
              <a:xfrm>
                <a:off x="5823273" y="2488764"/>
                <a:ext cx="1368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000" b="1" err="1">
                    <a:solidFill>
                      <a:schemeClr val="dk1"/>
                    </a:solidFill>
                    <a:latin typeface="Arial"/>
                    <a:cs typeface="Arial"/>
                  </a:rPr>
                  <a:t>Haowen</a:t>
                </a:r>
                <a:r>
                  <a:rPr lang="de-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 Guan</a:t>
                </a:r>
                <a:endParaRPr lang="en-US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1000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Arial"/>
                    <a:cs typeface="Arial"/>
                  </a:rPr>
                  <a:t>Mathematics in Data Science, M.Sc.</a:t>
                </a:r>
                <a:endParaRPr lang="en-US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000"/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C3874DF6-2FE2-429B-A23F-E590D31F5B8C}"/>
                </a:ext>
              </a:extLst>
            </p:cNvPr>
            <p:cNvGrpSpPr/>
            <p:nvPr/>
          </p:nvGrpSpPr>
          <p:grpSpPr>
            <a:xfrm>
              <a:off x="2536642" y="2007770"/>
              <a:ext cx="1368000" cy="1257902"/>
              <a:chOff x="2934912" y="2528950"/>
              <a:chExt cx="1368000" cy="1257902"/>
            </a:xfrm>
          </p:grpSpPr>
          <p:sp>
            <p:nvSpPr>
              <p:cNvPr id="20" name="Google Shape;212;p37">
                <a:extLst>
                  <a:ext uri="{FF2B5EF4-FFF2-40B4-BE49-F238E27FC236}">
                    <a16:creationId xmlns:a16="http://schemas.microsoft.com/office/drawing/2014/main" id="{AAFFED02-9A01-4366-9E0F-9F1462258CD3}"/>
                  </a:ext>
                </a:extLst>
              </p:cNvPr>
              <p:cNvSpPr/>
              <p:nvPr/>
            </p:nvSpPr>
            <p:spPr>
              <a:xfrm>
                <a:off x="2934912" y="3571408"/>
                <a:ext cx="1368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000" b="1" err="1">
                    <a:solidFill>
                      <a:schemeClr val="dk1"/>
                    </a:solidFill>
                    <a:latin typeface="Arial"/>
                    <a:cs typeface="Arial"/>
                  </a:rPr>
                  <a:t>Quazi</a:t>
                </a:r>
                <a:r>
                  <a:rPr lang="de-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 Fahim Faisal </a:t>
                </a:r>
                <a:r>
                  <a:rPr lang="de-DE" sz="1000" b="1" err="1">
                    <a:solidFill>
                      <a:schemeClr val="dk1"/>
                    </a:solidFill>
                    <a:latin typeface="Arial"/>
                    <a:cs typeface="Arial"/>
                  </a:rPr>
                  <a:t>Dhruba</a:t>
                </a:r>
                <a:endParaRPr lang="de-DE" sz="1000" b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-DE" sz="1000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000" err="1">
                    <a:solidFill>
                      <a:schemeClr val="dk1"/>
                    </a:solidFill>
                    <a:latin typeface="Arial"/>
                    <a:cs typeface="Arial"/>
                  </a:rPr>
                  <a:t>Informatics</a:t>
                </a:r>
                <a:r>
                  <a:rPr lang="de-DE" sz="1000">
                    <a:solidFill>
                      <a:schemeClr val="dk1"/>
                    </a:solidFill>
                    <a:latin typeface="Arial"/>
                    <a:cs typeface="Arial"/>
                  </a:rPr>
                  <a:t>, M.Sc.</a:t>
                </a:r>
                <a:endParaRPr lang="de-DE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000"/>
              </a:p>
            </p:txBody>
          </p:sp>
          <p:pic>
            <p:nvPicPr>
              <p:cNvPr id="31" name="Google Shape;223;p37">
                <a:extLst>
                  <a:ext uri="{FF2B5EF4-FFF2-40B4-BE49-F238E27FC236}">
                    <a16:creationId xmlns:a16="http://schemas.microsoft.com/office/drawing/2014/main" id="{8394F444-607A-4603-909C-BDE4338EE8C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l="28815" t="5416" r="2213" b="26188"/>
              <a:stretch/>
            </p:blipFill>
            <p:spPr>
              <a:xfrm>
                <a:off x="3152027" y="2528950"/>
                <a:ext cx="933770" cy="936000"/>
              </a:xfrm>
              <a:prstGeom prst="ellipse">
                <a:avLst/>
              </a:prstGeom>
              <a:noFill/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3C3EB202-774A-439E-BC42-5AED0F1257AB}"/>
                </a:ext>
              </a:extLst>
            </p:cNvPr>
            <p:cNvGrpSpPr/>
            <p:nvPr/>
          </p:nvGrpSpPr>
          <p:grpSpPr>
            <a:xfrm>
              <a:off x="3776071" y="2003868"/>
              <a:ext cx="1368000" cy="1256228"/>
              <a:chOff x="2934912" y="1420991"/>
              <a:chExt cx="1368000" cy="1256228"/>
            </a:xfrm>
          </p:grpSpPr>
          <p:sp>
            <p:nvSpPr>
              <p:cNvPr id="25" name="Google Shape;217;p37">
                <a:extLst>
                  <a:ext uri="{FF2B5EF4-FFF2-40B4-BE49-F238E27FC236}">
                    <a16:creationId xmlns:a16="http://schemas.microsoft.com/office/drawing/2014/main" id="{D82C4641-C604-4302-B757-136B4A6FD86A}"/>
                  </a:ext>
                </a:extLst>
              </p:cNvPr>
              <p:cNvSpPr/>
              <p:nvPr/>
            </p:nvSpPr>
            <p:spPr>
              <a:xfrm>
                <a:off x="2934912" y="2461775"/>
                <a:ext cx="1368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Natalie Dach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de-DE" sz="1000">
                  <a:latin typeface="Arial"/>
                  <a:cs typeface="Arial"/>
                </a:endParaRPr>
              </a:p>
              <a:p>
                <a:pPr marL="0" marR="0" lvl="0" indent="0" algn="ctr" defTabSz="9144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cs typeface="Arial"/>
                  </a:rPr>
                  <a:t>Management &amp; Technology, M.Sc.</a:t>
                </a:r>
                <a:endParaRPr lang="de-DE">
                  <a:latin typeface="Arial"/>
                  <a:cs typeface="Arial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000"/>
              </a:p>
            </p:txBody>
          </p:sp>
          <p:pic>
            <p:nvPicPr>
              <p:cNvPr id="32" name="Google Shape;224;p37">
                <a:extLst>
                  <a:ext uri="{FF2B5EF4-FFF2-40B4-BE49-F238E27FC236}">
                    <a16:creationId xmlns:a16="http://schemas.microsoft.com/office/drawing/2014/main" id="{CB3D9F86-B33C-4035-980B-B325A463968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6">
                <a:alphaModFix/>
              </a:blip>
              <a:srcRect t="396" b="396"/>
              <a:stretch/>
            </p:blipFill>
            <p:spPr>
              <a:xfrm>
                <a:off x="3158054" y="1420991"/>
                <a:ext cx="933770" cy="936000"/>
              </a:xfrm>
              <a:prstGeom prst="ellipse">
                <a:avLst/>
              </a:prstGeom>
              <a:noFill/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87206104-4BB5-4D84-A415-96DB13612746}"/>
                </a:ext>
              </a:extLst>
            </p:cNvPr>
            <p:cNvGrpSpPr/>
            <p:nvPr/>
          </p:nvGrpSpPr>
          <p:grpSpPr>
            <a:xfrm>
              <a:off x="63811" y="2012684"/>
              <a:ext cx="1368000" cy="1252672"/>
              <a:chOff x="-23621" y="2537943"/>
              <a:chExt cx="1368000" cy="1252672"/>
            </a:xfrm>
          </p:grpSpPr>
          <p:sp>
            <p:nvSpPr>
              <p:cNvPr id="13" name="Google Shape;205;p37">
                <a:extLst>
                  <a:ext uri="{FF2B5EF4-FFF2-40B4-BE49-F238E27FC236}">
                    <a16:creationId xmlns:a16="http://schemas.microsoft.com/office/drawing/2014/main" id="{9D808141-CE38-4FC9-92C5-35FAB0F603F3}"/>
                  </a:ext>
                </a:extLst>
              </p:cNvPr>
              <p:cNvSpPr/>
              <p:nvPr/>
            </p:nvSpPr>
            <p:spPr>
              <a:xfrm>
                <a:off x="-23621" y="3575171"/>
                <a:ext cx="136800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Maurice Schweitzer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" sz="1000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>
                    <a:solidFill>
                      <a:schemeClr val="dk1"/>
                    </a:solidFill>
                    <a:latin typeface="Arial"/>
                    <a:cs typeface="Arial"/>
                  </a:rPr>
                  <a:t>Management &amp; Technology, M.Sc.</a:t>
                </a:r>
                <a:endParaRPr sz="1000">
                  <a:solidFill>
                    <a:schemeClr val="dk1"/>
                  </a:solidFill>
                  <a:latin typeface="Arial"/>
                  <a:cs typeface="Arial"/>
                </a:endParaRPr>
              </a:p>
            </p:txBody>
          </p:sp>
          <p:pic>
            <p:nvPicPr>
              <p:cNvPr id="39" name="Google Shape;231;p37">
                <a:extLst>
                  <a:ext uri="{FF2B5EF4-FFF2-40B4-BE49-F238E27FC236}">
                    <a16:creationId xmlns:a16="http://schemas.microsoft.com/office/drawing/2014/main" id="{C5EBD20A-1DEC-4FE0-863A-B094BB19365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7"/>
              <a:srcRect t="10018" b="10018"/>
              <a:stretch/>
            </p:blipFill>
            <p:spPr>
              <a:xfrm>
                <a:off x="192379" y="2537943"/>
                <a:ext cx="936000" cy="936000"/>
              </a:xfrm>
              <a:prstGeom prst="flowChartConnector">
                <a:avLst/>
              </a:prstGeom>
              <a:noFill/>
              <a:ln w="1905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449C7A49-0ACF-4D3A-929A-BBAC0651D3B9}"/>
                </a:ext>
              </a:extLst>
            </p:cNvPr>
            <p:cNvGrpSpPr/>
            <p:nvPr/>
          </p:nvGrpSpPr>
          <p:grpSpPr>
            <a:xfrm>
              <a:off x="6215499" y="2016028"/>
              <a:ext cx="1413459" cy="1258588"/>
              <a:chOff x="-69078" y="1432743"/>
              <a:chExt cx="1413459" cy="1258588"/>
            </a:xfrm>
          </p:grpSpPr>
          <p:sp>
            <p:nvSpPr>
              <p:cNvPr id="16" name="Google Shape;208;p37">
                <a:extLst>
                  <a:ext uri="{FF2B5EF4-FFF2-40B4-BE49-F238E27FC236}">
                    <a16:creationId xmlns:a16="http://schemas.microsoft.com/office/drawing/2014/main" id="{057E4DF5-BD3F-4BB6-ACA4-8643338176B6}"/>
                  </a:ext>
                </a:extLst>
              </p:cNvPr>
              <p:cNvSpPr/>
              <p:nvPr/>
            </p:nvSpPr>
            <p:spPr>
              <a:xfrm>
                <a:off x="-69078" y="2475887"/>
                <a:ext cx="1413459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000" b="1" err="1">
                    <a:solidFill>
                      <a:schemeClr val="dk1"/>
                    </a:solidFill>
                    <a:latin typeface="Arial"/>
                    <a:cs typeface="Arial"/>
                  </a:rPr>
                  <a:t>Tawkir</a:t>
                </a:r>
                <a:r>
                  <a:rPr lang="de" sz="1000" b="1">
                    <a:solidFill>
                      <a:schemeClr val="dk1"/>
                    </a:solidFill>
                    <a:latin typeface="Arial"/>
                    <a:cs typeface="Arial"/>
                  </a:rPr>
                  <a:t> Ahmed Fakir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" sz="1000" b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latin typeface="Arial"/>
                    <a:cs typeface="Arial"/>
                  </a:rPr>
                  <a:t>Data Engineering &amp; Analytics, M.Sc.</a:t>
                </a: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000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7F4C568B-6028-478B-9779-3F5C6E0E09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494" y="1432743"/>
                <a:ext cx="936000" cy="9360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de-DE" sz="1000"/>
              </a:p>
            </p:txBody>
          </p:sp>
        </p:grpSp>
      </p:grpSp>
      <p:pic>
        <p:nvPicPr>
          <p:cNvPr id="6" name="Google Shape;223;p37">
            <a:extLst>
              <a:ext uri="{FF2B5EF4-FFF2-40B4-BE49-F238E27FC236}">
                <a16:creationId xmlns:a16="http://schemas.microsoft.com/office/drawing/2014/main" id="{D0948779-66B1-4B76-9DDC-33A9555AD96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/>
          <a:srcRect l="502" r="502"/>
          <a:stretch/>
        </p:blipFill>
        <p:spPr>
          <a:xfrm>
            <a:off x="6605437" y="1988496"/>
            <a:ext cx="933770" cy="936000"/>
          </a:xfrm>
          <a:prstGeom prst="ellipse">
            <a:avLst/>
          </a:prstGeom>
          <a:noFill/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49694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6676F5B6-04BF-4D79-8B5B-78001FBEA265}"/>
              </a:ext>
            </a:extLst>
          </p:cNvPr>
          <p:cNvSpPr/>
          <p:nvPr/>
        </p:nvSpPr>
        <p:spPr>
          <a:xfrm>
            <a:off x="810888" y="1742277"/>
            <a:ext cx="3051656" cy="12212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>
                <a:cs typeface="Arial"/>
              </a:rPr>
              <a:t>Amazon </a:t>
            </a:r>
            <a:r>
              <a:rPr lang="de-DE" err="1">
                <a:cs typeface="Arial"/>
              </a:rPr>
              <a:t>recommendations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are</a:t>
            </a:r>
            <a:r>
              <a:rPr lang="de-DE">
                <a:cs typeface="Arial"/>
              </a:rPr>
              <a:t> </a:t>
            </a:r>
            <a:r>
              <a:rPr lang="de-DE" err="1">
                <a:cs typeface="Arial"/>
              </a:rPr>
              <a:t>scarce</a:t>
            </a:r>
            <a:r>
              <a:rPr lang="de-DE">
                <a:cs typeface="Arial"/>
              </a:rPr>
              <a:t> but </a:t>
            </a:r>
            <a:r>
              <a:rPr lang="de-DE" err="1">
                <a:cs typeface="Arial"/>
              </a:rPr>
              <a:t>of</a:t>
            </a:r>
            <a:r>
              <a:rPr lang="de-DE">
                <a:cs typeface="Arial"/>
              </a:rPr>
              <a:t> </a:t>
            </a:r>
            <a:br>
              <a:rPr lang="de-DE">
                <a:cs typeface="Arial"/>
              </a:rPr>
            </a:br>
            <a:r>
              <a:rPr lang="de-DE">
                <a:cs typeface="Arial"/>
              </a:rPr>
              <a:t>high quality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D7570397-5A01-4CBF-9279-AC81CE5728D2}"/>
              </a:ext>
            </a:extLst>
          </p:cNvPr>
          <p:cNvSpPr txBox="1"/>
          <p:nvPr/>
        </p:nvSpPr>
        <p:spPr>
          <a:xfrm>
            <a:off x="2093337" y="1856816"/>
            <a:ext cx="434007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rgbClr val="004C8E"/>
                </a:solidFill>
                <a:latin typeface="+mn-lt"/>
                <a:cs typeface="Arial"/>
              </a:rPr>
              <a:t>Data</a:t>
            </a:r>
            <a:endParaRPr lang="de-DE" sz="12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0B80DAF6-6D2B-4097-8E99-628A82EEBAD5}"/>
              </a:ext>
            </a:extLst>
          </p:cNvPr>
          <p:cNvSpPr/>
          <p:nvPr/>
        </p:nvSpPr>
        <p:spPr>
          <a:xfrm>
            <a:off x="1421678" y="3307483"/>
            <a:ext cx="1875560" cy="12276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endParaRPr lang="de-DE">
              <a:cs typeface="Arial"/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710E5AD-CAF3-44AB-9C07-59CF1186EF7D}"/>
              </a:ext>
            </a:extLst>
          </p:cNvPr>
          <p:cNvSpPr txBox="1"/>
          <p:nvPr/>
        </p:nvSpPr>
        <p:spPr>
          <a:xfrm>
            <a:off x="2217785" y="3589066"/>
            <a:ext cx="434007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endParaRPr lang="de-DE" sz="1200" b="1">
              <a:solidFill>
                <a:srgbClr val="004C8E"/>
              </a:solidFill>
              <a:latin typeface="+mn-lt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5ADC3D38-D908-49A6-9DC6-EA0370E96553}"/>
              </a:ext>
            </a:extLst>
          </p:cNvPr>
          <p:cNvSpPr txBox="1"/>
          <p:nvPr/>
        </p:nvSpPr>
        <p:spPr>
          <a:xfrm>
            <a:off x="1397572" y="3810738"/>
            <a:ext cx="1869252" cy="4035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>
                <a:latin typeface="Arial"/>
                <a:cs typeface="Arial"/>
              </a:rPr>
              <a:t>Top 5 </a:t>
            </a:r>
            <a:r>
              <a:rPr lang="de-DE" sz="1200">
                <a:latin typeface="Arial"/>
                <a:cs typeface="Arial"/>
              </a:rPr>
              <a:t>Amazon</a:t>
            </a:r>
            <a:endParaRPr lang="de-DE" sz="1200"/>
          </a:p>
          <a:p>
            <a:pPr algn="ctr">
              <a:lnSpc>
                <a:spcPct val="113999"/>
              </a:lnSpc>
            </a:pPr>
            <a:r>
              <a:rPr lang="de-DE" sz="1200" err="1">
                <a:latin typeface="Arial"/>
                <a:cs typeface="Arial"/>
              </a:rPr>
              <a:t>recommendations</a:t>
            </a:r>
            <a:endParaRPr lang="de-DE" sz="1200">
              <a:latin typeface="Arial"/>
              <a:cs typeface="Arial"/>
            </a:endParaRP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75A1B47-EAD8-46E7-A581-B8E3D91E767A}"/>
              </a:ext>
            </a:extLst>
          </p:cNvPr>
          <p:cNvGrpSpPr/>
          <p:nvPr/>
        </p:nvGrpSpPr>
        <p:grpSpPr>
          <a:xfrm>
            <a:off x="5103716" y="3787918"/>
            <a:ext cx="236394" cy="249383"/>
            <a:chOff x="4999326" y="3174421"/>
            <a:chExt cx="268866" cy="281855"/>
          </a:xfrm>
        </p:grpSpPr>
        <p:sp>
          <p:nvSpPr>
            <p:cNvPr id="66" name="Flussdiagramm: Verbinder 65">
              <a:extLst>
                <a:ext uri="{FF2B5EF4-FFF2-40B4-BE49-F238E27FC236}">
                  <a16:creationId xmlns:a16="http://schemas.microsoft.com/office/drawing/2014/main" id="{11973790-A46C-4BFA-8313-DFAD89D4DE9F}"/>
                </a:ext>
              </a:extLst>
            </p:cNvPr>
            <p:cNvSpPr/>
            <p:nvPr/>
          </p:nvSpPr>
          <p:spPr>
            <a:xfrm>
              <a:off x="4999326" y="3174421"/>
              <a:ext cx="268866" cy="281855"/>
            </a:xfrm>
            <a:prstGeom prst="flowChartConnector">
              <a:avLst/>
            </a:prstGeom>
            <a:solidFill>
              <a:srgbClr val="5BC73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37" name="Additionszeichen 36">
              <a:extLst>
                <a:ext uri="{FF2B5EF4-FFF2-40B4-BE49-F238E27FC236}">
                  <a16:creationId xmlns:a16="http://schemas.microsoft.com/office/drawing/2014/main" id="{7FFD2B9A-842A-4AFC-9A4B-E2F93959FA81}"/>
                </a:ext>
              </a:extLst>
            </p:cNvPr>
            <p:cNvSpPr/>
            <p:nvPr/>
          </p:nvSpPr>
          <p:spPr>
            <a:xfrm>
              <a:off x="5036994" y="3212089"/>
              <a:ext cx="200026" cy="213014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69A6E86-8BF2-4D9A-8C1B-961240EF9F25}"/>
              </a:ext>
            </a:extLst>
          </p:cNvPr>
          <p:cNvGrpSpPr/>
          <p:nvPr/>
        </p:nvGrpSpPr>
        <p:grpSpPr>
          <a:xfrm>
            <a:off x="5099195" y="1978407"/>
            <a:ext cx="236393" cy="242887"/>
            <a:chOff x="4999325" y="3726438"/>
            <a:chExt cx="268866" cy="281854"/>
          </a:xfrm>
        </p:grpSpPr>
        <p:sp>
          <p:nvSpPr>
            <p:cNvPr id="67" name="Flussdiagramm: Verbinder 66">
              <a:extLst>
                <a:ext uri="{FF2B5EF4-FFF2-40B4-BE49-F238E27FC236}">
                  <a16:creationId xmlns:a16="http://schemas.microsoft.com/office/drawing/2014/main" id="{ED12070B-EA53-43B3-936C-4254F210EEAE}"/>
                </a:ext>
              </a:extLst>
            </p:cNvPr>
            <p:cNvSpPr/>
            <p:nvPr/>
          </p:nvSpPr>
          <p:spPr>
            <a:xfrm>
              <a:off x="4999325" y="3726438"/>
              <a:ext cx="268866" cy="281854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38" name="Minuszeichen 37">
              <a:extLst>
                <a:ext uri="{FF2B5EF4-FFF2-40B4-BE49-F238E27FC236}">
                  <a16:creationId xmlns:a16="http://schemas.microsoft.com/office/drawing/2014/main" id="{F5F08636-F071-43CA-9C8F-7952ADE99491}"/>
                </a:ext>
              </a:extLst>
            </p:cNvPr>
            <p:cNvSpPr/>
            <p:nvPr/>
          </p:nvSpPr>
          <p:spPr>
            <a:xfrm>
              <a:off x="5036993" y="3770601"/>
              <a:ext cx="200025" cy="200025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158C8298-8393-453E-818C-6EEFA0E18222}"/>
              </a:ext>
            </a:extLst>
          </p:cNvPr>
          <p:cNvSpPr txBox="1"/>
          <p:nvPr/>
        </p:nvSpPr>
        <p:spPr>
          <a:xfrm>
            <a:off x="5452915" y="2014216"/>
            <a:ext cx="3378145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err="1">
                <a:latin typeface="Arial"/>
                <a:cs typeface="Arial"/>
              </a:rPr>
              <a:t>Recommendations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missing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for</a:t>
            </a:r>
            <a:r>
              <a:rPr lang="de-DE" sz="1200">
                <a:latin typeface="Arial"/>
                <a:cs typeface="Arial"/>
              </a:rPr>
              <a:t> &gt;50%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books</a:t>
            </a:r>
            <a:endParaRPr lang="de-DE" sz="1200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FC6252EF-6988-465B-A8B8-690410214AA4}"/>
              </a:ext>
            </a:extLst>
          </p:cNvPr>
          <p:cNvSpPr txBox="1"/>
          <p:nvPr/>
        </p:nvSpPr>
        <p:spPr>
          <a:xfrm>
            <a:off x="5450940" y="3830221"/>
            <a:ext cx="2934319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>
                <a:latin typeface="Arial"/>
                <a:cs typeface="Arial"/>
              </a:rPr>
              <a:t>High </a:t>
            </a:r>
            <a:r>
              <a:rPr lang="de-DE" sz="1200" err="1">
                <a:latin typeface="Arial"/>
                <a:cs typeface="Arial"/>
              </a:rPr>
              <a:t>quality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 </a:t>
            </a:r>
            <a:r>
              <a:rPr lang="de-DE" sz="1200" err="1">
                <a:latin typeface="Arial"/>
                <a:cs typeface="Arial"/>
              </a:rPr>
              <a:t>available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recommendations</a:t>
            </a:r>
            <a:endParaRPr lang="de-DE" sz="1050" err="1"/>
          </a:p>
        </p:txBody>
      </p: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CC5645A1-E072-409E-B093-BAA866FF5F18}"/>
              </a:ext>
            </a:extLst>
          </p:cNvPr>
          <p:cNvGrpSpPr/>
          <p:nvPr/>
        </p:nvGrpSpPr>
        <p:grpSpPr>
          <a:xfrm>
            <a:off x="5097221" y="2549427"/>
            <a:ext cx="236393" cy="242887"/>
            <a:chOff x="4999325" y="3726438"/>
            <a:chExt cx="268866" cy="281854"/>
          </a:xfrm>
        </p:grpSpPr>
        <p:sp>
          <p:nvSpPr>
            <p:cNvPr id="83" name="Flussdiagramm: Verbinder 82">
              <a:extLst>
                <a:ext uri="{FF2B5EF4-FFF2-40B4-BE49-F238E27FC236}">
                  <a16:creationId xmlns:a16="http://schemas.microsoft.com/office/drawing/2014/main" id="{AFE764BB-C73D-4AED-8E1B-79120A710077}"/>
                </a:ext>
              </a:extLst>
            </p:cNvPr>
            <p:cNvSpPr/>
            <p:nvPr/>
          </p:nvSpPr>
          <p:spPr>
            <a:xfrm>
              <a:off x="4999325" y="3726438"/>
              <a:ext cx="268866" cy="281854"/>
            </a:xfrm>
            <a:prstGeom prst="flowChartConnec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  <p:sp>
          <p:nvSpPr>
            <p:cNvPr id="84" name="Minuszeichen 83">
              <a:extLst>
                <a:ext uri="{FF2B5EF4-FFF2-40B4-BE49-F238E27FC236}">
                  <a16:creationId xmlns:a16="http://schemas.microsoft.com/office/drawing/2014/main" id="{063E3ED5-9268-4C6D-9F23-6DE35BA796F6}"/>
                </a:ext>
              </a:extLst>
            </p:cNvPr>
            <p:cNvSpPr/>
            <p:nvPr/>
          </p:nvSpPr>
          <p:spPr>
            <a:xfrm>
              <a:off x="5036993" y="3770601"/>
              <a:ext cx="200025" cy="200025"/>
            </a:xfrm>
            <a:prstGeom prst="mathMinu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de-DE"/>
            </a:p>
          </p:txBody>
        </p:sp>
      </p:grpSp>
      <p:sp>
        <p:nvSpPr>
          <p:cNvPr id="85" name="Textfeld 84">
            <a:extLst>
              <a:ext uri="{FF2B5EF4-FFF2-40B4-BE49-F238E27FC236}">
                <a16:creationId xmlns:a16="http://schemas.microsoft.com/office/drawing/2014/main" id="{6857BB0E-F7E4-457A-B2B5-C4BFF5A359DF}"/>
              </a:ext>
            </a:extLst>
          </p:cNvPr>
          <p:cNvSpPr txBox="1"/>
          <p:nvPr/>
        </p:nvSpPr>
        <p:spPr>
          <a:xfrm>
            <a:off x="5448680" y="2576770"/>
            <a:ext cx="3382379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3999"/>
              </a:lnSpc>
            </a:pPr>
            <a:r>
              <a:rPr lang="de-DE" sz="1200" err="1">
                <a:latin typeface="Arial"/>
                <a:cs typeface="Arial"/>
              </a:rPr>
              <a:t>Only</a:t>
            </a:r>
            <a:r>
              <a:rPr lang="de-DE" sz="1200">
                <a:latin typeface="Arial"/>
                <a:cs typeface="Arial"/>
              </a:rPr>
              <a:t> 30% </a:t>
            </a:r>
            <a:r>
              <a:rPr lang="de-DE" sz="1200" err="1">
                <a:latin typeface="Arial"/>
                <a:cs typeface="Arial"/>
              </a:rPr>
              <a:t>of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books</a:t>
            </a:r>
            <a:r>
              <a:rPr lang="de-DE" sz="1200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with</a:t>
            </a:r>
            <a:r>
              <a:rPr lang="de-DE" sz="1200">
                <a:latin typeface="Arial"/>
                <a:cs typeface="Arial"/>
              </a:rPr>
              <a:t> 5 </a:t>
            </a:r>
            <a:r>
              <a:rPr lang="de-DE" sz="1200" err="1">
                <a:latin typeface="Arial"/>
                <a:cs typeface="Arial"/>
              </a:rPr>
              <a:t>recommendations</a:t>
            </a:r>
            <a:endParaRPr lang="de-DE" sz="1200"/>
          </a:p>
        </p:txBody>
      </p:sp>
      <p:sp>
        <p:nvSpPr>
          <p:cNvPr id="32" name="Textfeld 2">
            <a:extLst>
              <a:ext uri="{FF2B5EF4-FFF2-40B4-BE49-F238E27FC236}">
                <a16:creationId xmlns:a16="http://schemas.microsoft.com/office/drawing/2014/main" id="{A0B89ADB-99BF-4198-A341-D2F434F5CA1B}"/>
              </a:ext>
            </a:extLst>
          </p:cNvPr>
          <p:cNvSpPr txBox="1"/>
          <p:nvPr/>
        </p:nvSpPr>
        <p:spPr>
          <a:xfrm>
            <a:off x="2485550" y="2177753"/>
            <a:ext cx="1370117" cy="43858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de-DE" sz="1400" b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290</a:t>
            </a:r>
            <a:r>
              <a:rPr lang="de-DE" sz="1000" b="1">
                <a:latin typeface="Arial"/>
                <a:cs typeface="Arial"/>
              </a:rPr>
              <a:t> </a:t>
            </a:r>
            <a:r>
              <a:rPr lang="de-DE" sz="1200" err="1">
                <a:latin typeface="Arial"/>
                <a:cs typeface="Arial"/>
              </a:rPr>
              <a:t>books</a:t>
            </a:r>
            <a:r>
              <a:rPr lang="de-DE" sz="1200">
                <a:latin typeface="Arial"/>
                <a:cs typeface="Arial"/>
              </a:rPr>
              <a:t> </a:t>
            </a:r>
            <a:r>
              <a:rPr lang="de-DE" sz="1200" err="1">
                <a:latin typeface="Arial"/>
                <a:cs typeface="Arial"/>
              </a:rPr>
              <a:t>with</a:t>
            </a:r>
            <a:r>
              <a:rPr lang="de-DE" sz="1200">
                <a:latin typeface="Arial"/>
                <a:cs typeface="Arial"/>
              </a:rPr>
              <a:t> ≥ 5 </a:t>
            </a:r>
            <a:r>
              <a:rPr lang="de-DE" sz="1200" err="1">
                <a:latin typeface="Arial"/>
                <a:cs typeface="Arial"/>
              </a:rPr>
              <a:t>recommendations</a:t>
            </a:r>
            <a:endParaRPr lang="de-DE" sz="1200"/>
          </a:p>
        </p:txBody>
      </p:sp>
      <p:sp>
        <p:nvSpPr>
          <p:cNvPr id="36" name="Textfeld 6">
            <a:extLst>
              <a:ext uri="{FF2B5EF4-FFF2-40B4-BE49-F238E27FC236}">
                <a16:creationId xmlns:a16="http://schemas.microsoft.com/office/drawing/2014/main" id="{1D6FE169-61C1-476A-9E41-456E332A1C79}"/>
              </a:ext>
            </a:extLst>
          </p:cNvPr>
          <p:cNvSpPr txBox="1"/>
          <p:nvPr/>
        </p:nvSpPr>
        <p:spPr>
          <a:xfrm>
            <a:off x="923452" y="2179096"/>
            <a:ext cx="1363513" cy="438582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lnSpc>
                <a:spcPct val="113999"/>
              </a:lnSpc>
            </a:pPr>
            <a:r>
              <a:rPr lang="de-DE" sz="1400" b="1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441</a:t>
            </a:r>
            <a:r>
              <a:rPr lang="de-DE" sz="1400" b="1">
                <a:latin typeface="Arial"/>
                <a:cs typeface="Arial"/>
              </a:rPr>
              <a:t> </a:t>
            </a:r>
            <a:r>
              <a:rPr lang="de-DE" sz="1200" err="1">
                <a:latin typeface="Arial"/>
                <a:cs typeface="Arial"/>
              </a:rPr>
              <a:t>books</a:t>
            </a:r>
            <a:r>
              <a:rPr lang="de-DE" sz="1200">
                <a:latin typeface="Arial"/>
                <a:cs typeface="Arial"/>
              </a:rPr>
              <a:t> </a:t>
            </a:r>
            <a:r>
              <a:rPr lang="de-DE" sz="1200" err="1">
                <a:latin typeface="Arial"/>
                <a:cs typeface="Arial"/>
              </a:rPr>
              <a:t>with</a:t>
            </a:r>
            <a:r>
              <a:rPr lang="de-DE" sz="1200">
                <a:latin typeface="Arial"/>
                <a:cs typeface="Arial"/>
              </a:rPr>
              <a:t> ≥ 1 </a:t>
            </a:r>
            <a:br>
              <a:rPr lang="de-DE" sz="1200">
                <a:latin typeface="Arial"/>
                <a:cs typeface="Arial"/>
              </a:rPr>
            </a:br>
            <a:r>
              <a:rPr lang="de-DE" sz="1200" err="1">
                <a:latin typeface="Arial"/>
                <a:cs typeface="Arial"/>
              </a:rPr>
              <a:t>recommendations</a:t>
            </a:r>
            <a:endParaRPr lang="de-DE" sz="1200" err="1"/>
          </a:p>
        </p:txBody>
      </p:sp>
      <p:sp>
        <p:nvSpPr>
          <p:cNvPr id="6" name="Rectangle 40">
            <a:extLst>
              <a:ext uri="{FF2B5EF4-FFF2-40B4-BE49-F238E27FC236}">
                <a16:creationId xmlns:a16="http://schemas.microsoft.com/office/drawing/2014/main" id="{30F7CB06-6B39-49E8-9B41-A58ED91F4943}"/>
              </a:ext>
            </a:extLst>
          </p:cNvPr>
          <p:cNvSpPr/>
          <p:nvPr/>
        </p:nvSpPr>
        <p:spPr>
          <a:xfrm>
            <a:off x="4961383" y="1198691"/>
            <a:ext cx="3881826" cy="2932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200" b="1" err="1">
                <a:solidFill>
                  <a:schemeClr val="tx1"/>
                </a:solidFill>
              </a:rPr>
              <a:t>Strengths</a:t>
            </a:r>
            <a:r>
              <a:rPr lang="de-DE" sz="1200" b="1">
                <a:solidFill>
                  <a:schemeClr val="tx1"/>
                </a:solidFill>
              </a:rPr>
              <a:t> and </a:t>
            </a:r>
            <a:r>
              <a:rPr lang="de-DE" sz="1200" b="1" err="1">
                <a:solidFill>
                  <a:schemeClr val="tx1"/>
                </a:solidFill>
              </a:rPr>
              <a:t>weaknesses</a:t>
            </a:r>
            <a:endParaRPr lang="de-DE" altLang="zh-CN" err="1">
              <a:solidFill>
                <a:schemeClr val="tx1"/>
              </a:solidFill>
            </a:endParaRPr>
          </a:p>
        </p:txBody>
      </p:sp>
      <p:sp>
        <p:nvSpPr>
          <p:cNvPr id="7" name="Rectangle 40">
            <a:extLst>
              <a:ext uri="{FF2B5EF4-FFF2-40B4-BE49-F238E27FC236}">
                <a16:creationId xmlns:a16="http://schemas.microsoft.com/office/drawing/2014/main" id="{7BFC3CA6-1BE7-4C69-9602-5FB53424ABF8}"/>
              </a:ext>
            </a:extLst>
          </p:cNvPr>
          <p:cNvSpPr/>
          <p:nvPr/>
        </p:nvSpPr>
        <p:spPr>
          <a:xfrm>
            <a:off x="416383" y="1203575"/>
            <a:ext cx="3829715" cy="2883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altLang="zh-CN" sz="1200" b="1">
                <a:solidFill>
                  <a:schemeClr val="tx1"/>
                </a:solidFill>
                <a:cs typeface="Arial"/>
              </a:rPr>
              <a:t>Approach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B4F4CEA1-C8C1-4308-A164-9E6CC48FDD0C}"/>
              </a:ext>
            </a:extLst>
          </p:cNvPr>
          <p:cNvSpPr txBox="1"/>
          <p:nvPr/>
        </p:nvSpPr>
        <p:spPr>
          <a:xfrm>
            <a:off x="2080636" y="3410450"/>
            <a:ext cx="501740" cy="1930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rgbClr val="004C8E"/>
                </a:solidFill>
                <a:latin typeface="+mn-lt"/>
                <a:cs typeface="Arial"/>
              </a:rPr>
              <a:t>Model</a:t>
            </a:r>
            <a:endParaRPr lang="de-DE" sz="1200" b="1">
              <a:solidFill>
                <a:srgbClr val="004C8E"/>
              </a:solidFill>
              <a:latin typeface="+mn-lt"/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B29CF1B6-53E2-4390-BCE0-281677E5C7AA}"/>
              </a:ext>
            </a:extLst>
          </p:cNvPr>
          <p:cNvCxnSpPr/>
          <p:nvPr/>
        </p:nvCxnSpPr>
        <p:spPr>
          <a:xfrm>
            <a:off x="2332807" y="2178340"/>
            <a:ext cx="4521" cy="496261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5A3088A-62A5-4B19-86CC-4F239F987F1E}"/>
              </a:ext>
            </a:extLst>
          </p:cNvPr>
          <p:cNvCxnSpPr/>
          <p:nvPr/>
        </p:nvCxnSpPr>
        <p:spPr>
          <a:xfrm>
            <a:off x="2335058" y="2961753"/>
            <a:ext cx="4237" cy="35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242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/>
              <a:t>Transactions </a:t>
            </a:r>
            <a:r>
              <a:rPr lang="de-DE" err="1"/>
              <a:t>model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Items similarity </a:t>
            </a:r>
            <a:endParaRPr lang="en-US" sz="1200">
              <a:solidFill>
                <a:srgbClr val="000000"/>
              </a:solidFill>
            </a:endParaRPr>
          </a:p>
          <a:p>
            <a:pPr algn="ctr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800" y="1619761"/>
            <a:ext cx="3397914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1"/>
            <a:ext cx="1446276" cy="2965295"/>
            <a:chOff x="631172" y="1656931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1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Amazon </a:t>
                </a:r>
              </a:p>
              <a:p>
                <a:pPr algn="ctr"/>
                <a:r>
                  <a:rPr lang="en-US" sz="1200"/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stCxn id="86" idx="3"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stCxn id="44" idx="3"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3537" y="2293939"/>
            <a:ext cx="520923" cy="203667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0176" y="3027300"/>
            <a:ext cx="520921" cy="326477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4151" y="2364314"/>
            <a:ext cx="512511" cy="462905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3538" y="3674502"/>
            <a:ext cx="527644" cy="18566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Clustering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BB32F9CC-3FA9-4DC7-8FA1-EB7C6F74FF15}"/>
              </a:ext>
            </a:extLst>
          </p:cNvPr>
          <p:cNvCxnSpPr>
            <a:cxnSpLocks/>
          </p:cNvCxnSpPr>
          <p:nvPr/>
        </p:nvCxnSpPr>
        <p:spPr>
          <a:xfrm>
            <a:off x="4099687" y="2363233"/>
            <a:ext cx="989556" cy="194925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102922" y="4308444"/>
            <a:ext cx="982959" cy="8155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Amazon</a:t>
            </a:r>
          </a:p>
          <a:p>
            <a:pPr algn="ctr"/>
            <a:r>
              <a:rPr lang="en-US" sz="1200"/>
              <a:t>model</a:t>
            </a:r>
          </a:p>
        </p:txBody>
      </p: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Transactions </a:t>
            </a:r>
          </a:p>
          <a:p>
            <a:pPr algn="ctr"/>
            <a:r>
              <a:rPr lang="en-US" sz="1200">
                <a:solidFill>
                  <a:srgbClr val="FFFFFF"/>
                </a:solidFill>
              </a:rPr>
              <a:t>model</a:t>
            </a: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57DCD3F7-BD4F-499B-A7EA-4A3ABD1E5DE9}"/>
              </a:ext>
            </a:extLst>
          </p:cNvPr>
          <p:cNvCxnSpPr>
            <a:cxnSpLocks/>
          </p:cNvCxnSpPr>
          <p:nvPr/>
        </p:nvCxnSpPr>
        <p:spPr>
          <a:xfrm>
            <a:off x="4089475" y="3014165"/>
            <a:ext cx="515674" cy="1431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3E97DAF-3A65-40B2-8AAC-EAF389D447E7}"/>
              </a:ext>
            </a:extLst>
          </p:cNvPr>
          <p:cNvCxnSpPr>
            <a:cxnSpLocks/>
          </p:cNvCxnSpPr>
          <p:nvPr/>
        </p:nvCxnSpPr>
        <p:spPr>
          <a:xfrm>
            <a:off x="4113007" y="3669708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608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leverage</a:t>
            </a:r>
            <a:r>
              <a:rPr lang="de-DE"/>
              <a:t> </a:t>
            </a:r>
            <a:r>
              <a:rPr lang="de-DE" err="1"/>
              <a:t>user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models</a:t>
            </a:r>
            <a:endParaRPr lang="de-DE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23192-CE2A-274B-9883-9DB07CF3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5" y="3730718"/>
            <a:ext cx="3232246" cy="848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8A216-B83E-EA4F-A3A3-5CBF8A73D6C8}"/>
              </a:ext>
            </a:extLst>
          </p:cNvPr>
          <p:cNvSpPr txBox="1"/>
          <p:nvPr/>
        </p:nvSpPr>
        <p:spPr>
          <a:xfrm>
            <a:off x="426967" y="3517807"/>
            <a:ext cx="2209931" cy="192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latin typeface="+mn-lt"/>
              </a:rPr>
              <a:t>External user ratings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D0221-45DE-D044-B6C5-DE512EEA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95" y="2266457"/>
            <a:ext cx="1745626" cy="11357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C4BCF2-304E-154E-8728-B41CE8FD4885}"/>
              </a:ext>
            </a:extLst>
          </p:cNvPr>
          <p:cNvSpPr txBox="1"/>
          <p:nvPr/>
        </p:nvSpPr>
        <p:spPr>
          <a:xfrm>
            <a:off x="426967" y="2035519"/>
            <a:ext cx="2209931" cy="192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latin typeface="+mn-lt"/>
              </a:rPr>
              <a:t>Transaction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E7673C-FCA7-AB40-BA8F-1AC8B89C1E54}"/>
              </a:ext>
            </a:extLst>
          </p:cNvPr>
          <p:cNvSpPr/>
          <p:nvPr/>
        </p:nvSpPr>
        <p:spPr>
          <a:xfrm>
            <a:off x="395290" y="1635107"/>
            <a:ext cx="3186476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Data Input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2D7203-959A-444B-8C90-C58239B3B1DF}"/>
              </a:ext>
            </a:extLst>
          </p:cNvPr>
          <p:cNvSpPr/>
          <p:nvPr/>
        </p:nvSpPr>
        <p:spPr>
          <a:xfrm>
            <a:off x="3678424" y="1635107"/>
            <a:ext cx="5148801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Models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034F09-CA65-7D40-81C4-DC6ECC7C20DC}"/>
              </a:ext>
            </a:extLst>
          </p:cNvPr>
          <p:cNvSpPr txBox="1"/>
          <p:nvPr/>
        </p:nvSpPr>
        <p:spPr>
          <a:xfrm>
            <a:off x="3734306" y="1968399"/>
            <a:ext cx="2209931" cy="192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latin typeface="+mn-lt"/>
              </a:rPr>
              <a:t>Appriori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4F51F99-51D8-C147-A8F9-98B6E22D240F}"/>
              </a:ext>
            </a:extLst>
          </p:cNvPr>
          <p:cNvSpPr txBox="1"/>
          <p:nvPr/>
        </p:nvSpPr>
        <p:spPr>
          <a:xfrm>
            <a:off x="3727400" y="3017386"/>
            <a:ext cx="2209931" cy="192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latin typeface="+mn-lt"/>
              </a:rPr>
              <a:t>Itempairs</a:t>
            </a:r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36E3B128-08DA-1743-B807-9F195E9D2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306" y="2203020"/>
            <a:ext cx="2011471" cy="3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5B68CCDD-3D09-5441-83C3-5E42A876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91" y="2199190"/>
            <a:ext cx="2032060" cy="3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D079D3-EEBF-6D48-AFD6-1D86BB9F27FC}"/>
                  </a:ext>
                </a:extLst>
              </p:cNvPr>
              <p:cNvSpPr/>
              <p:nvPr/>
            </p:nvSpPr>
            <p:spPr>
              <a:xfrm>
                <a:off x="3734306" y="2663698"/>
                <a:ext cx="4591321" cy="253916"/>
              </a:xfrm>
              <a:prstGeom prst="rect">
                <a:avLst/>
              </a:prstGeom>
              <a:ln>
                <a:solidFill>
                  <a:srgbClr val="1765BD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𝑡𝑎𝑝𝑝𝑟𝑖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𝑐𝑜𝑛𝑓𝑜𝑟𝑑𝑒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∗0.55+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𝑐𝑜𝑛𝑓𝑏𝑎𝑠𝑘𝑒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∗0.35+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𝑐𝑜𝑛𝑓𝑐𝑙𝑖𝑐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n-DE" sz="105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D079D3-EEBF-6D48-AFD6-1D86BB9F2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306" y="2663698"/>
                <a:ext cx="4591321" cy="25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1765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15D18C2-B2CB-D34D-8C5F-A2F37112C931}"/>
                  </a:ext>
                </a:extLst>
              </p:cNvPr>
              <p:cNvSpPr/>
              <p:nvPr/>
            </p:nvSpPr>
            <p:spPr>
              <a:xfrm>
                <a:off x="3722400" y="4490772"/>
                <a:ext cx="5099941" cy="253916"/>
              </a:xfrm>
              <a:prstGeom prst="rect">
                <a:avLst/>
              </a:prstGeom>
              <a:ln>
                <a:solidFill>
                  <a:srgbClr val="1765BD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r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𝑡𝑝𝑎𝑖𝑟𝑠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𝑜𝑐𝑐𝑜𝑟𝑑𝑒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∗0.4+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𝑜𝑐𝑐𝑟𝑎𝑡𝑖𝑛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∗0.3+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𝑜𝑐𝑐𝑏𝑎𝑠𝑘𝑒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∗0.2+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𝑜𝑐𝑐𝑐𝑙𝑖𝑐</m:t>
                      </m:r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n-DE" sz="105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15D18C2-B2CB-D34D-8C5F-A2F37112C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400" y="4490772"/>
                <a:ext cx="5099941" cy="253916"/>
              </a:xfrm>
              <a:prstGeom prst="rect">
                <a:avLst/>
              </a:prstGeom>
              <a:blipFill>
                <a:blip r:embed="rId7"/>
                <a:stretch>
                  <a:fillRect b="-2222"/>
                </a:stretch>
              </a:blipFill>
              <a:ln>
                <a:solidFill>
                  <a:srgbClr val="1765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173A3FA-91CF-BE4D-8DC7-E6055E15C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9422" y="3305813"/>
            <a:ext cx="5095788" cy="1035878"/>
          </a:xfrm>
          <a:prstGeom prst="rect">
            <a:avLst/>
          </a:prstGeom>
        </p:spPr>
      </p:pic>
      <p:sp>
        <p:nvSpPr>
          <p:cNvPr id="58" name="Rectangle 1">
            <a:extLst>
              <a:ext uri="{FF2B5EF4-FFF2-40B4-BE49-F238E27FC236}">
                <a16:creationId xmlns:a16="http://schemas.microsoft.com/office/drawing/2014/main" id="{6F776F90-A716-F249-B4F3-6C941E16C7CE}"/>
              </a:ext>
            </a:extLst>
          </p:cNvPr>
          <p:cNvSpPr/>
          <p:nvPr/>
        </p:nvSpPr>
        <p:spPr>
          <a:xfrm>
            <a:off x="395290" y="1209598"/>
            <a:ext cx="8436964" cy="394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</a:rPr>
              <a:t>use </a:t>
            </a:r>
            <a:r>
              <a:rPr lang="en-AU" sz="1100" b="1">
                <a:solidFill>
                  <a:srgbClr val="0D5293"/>
                </a:solidFill>
              </a:rPr>
              <a:t>transaction </a:t>
            </a:r>
            <a:r>
              <a:rPr lang="en-AU" sz="1100">
                <a:solidFill>
                  <a:schemeClr val="tx1"/>
                </a:solidFill>
              </a:rPr>
              <a:t>and</a:t>
            </a:r>
            <a:r>
              <a:rPr lang="en-AU" sz="1100" b="1">
                <a:solidFill>
                  <a:srgbClr val="0D5293"/>
                </a:solidFill>
              </a:rPr>
              <a:t> external ratings data </a:t>
            </a:r>
            <a:r>
              <a:rPr lang="en-AU" sz="1100">
                <a:solidFill>
                  <a:schemeClr val="tx1"/>
                </a:solidFill>
              </a:rPr>
              <a:t>to</a:t>
            </a:r>
            <a:r>
              <a:rPr lang="en-AU" sz="1100" b="1">
                <a:solidFill>
                  <a:srgbClr val="0D5293"/>
                </a:solidFill>
              </a:rPr>
              <a:t> </a:t>
            </a:r>
            <a:r>
              <a:rPr lang="en-AU" sz="1100">
                <a:solidFill>
                  <a:schemeClr val="tx1"/>
                </a:solidFill>
              </a:rPr>
              <a:t>identify items that are </a:t>
            </a:r>
            <a:r>
              <a:rPr lang="en-AU" sz="1100" b="1">
                <a:solidFill>
                  <a:srgbClr val="0D5293"/>
                </a:solidFill>
              </a:rPr>
              <a:t>ordered or rated positively together</a:t>
            </a:r>
            <a:endParaRPr lang="en-AU" sz="1100">
              <a:solidFill>
                <a:schemeClr val="tx1"/>
              </a:solidFill>
            </a:endParaRPr>
          </a:p>
        </p:txBody>
      </p:sp>
      <p:pic>
        <p:nvPicPr>
          <p:cNvPr id="59" name="Graphic 4" descr="Lights On with solid fill">
            <a:extLst>
              <a:ext uri="{FF2B5EF4-FFF2-40B4-BE49-F238E27FC236}">
                <a16:creationId xmlns:a16="http://schemas.microsoft.com/office/drawing/2014/main" id="{91652442-5528-B644-B313-722C896A6C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0333" y="1214561"/>
            <a:ext cx="383465" cy="3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7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Sparce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leads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sparce</a:t>
            </a:r>
            <a:r>
              <a:rPr lang="de-DE"/>
              <a:t> results</a:t>
            </a:r>
            <a:endParaRPr lang="de-DE">
              <a:cs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E7673C-FCA7-AB40-BA8F-1AC8B89C1E54}"/>
              </a:ext>
            </a:extLst>
          </p:cNvPr>
          <p:cNvSpPr/>
          <p:nvPr/>
        </p:nvSpPr>
        <p:spPr>
          <a:xfrm>
            <a:off x="395290" y="1205522"/>
            <a:ext cx="4172544" cy="28851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Combine </a:t>
            </a:r>
            <a:r>
              <a:rPr lang="de-DE" sz="1200" b="1" err="1">
                <a:solidFill>
                  <a:schemeClr val="tx1"/>
                </a:solidFill>
              </a:rPr>
              <a:t>both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models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2D7203-959A-444B-8C90-C58239B3B1DF}"/>
              </a:ext>
            </a:extLst>
          </p:cNvPr>
          <p:cNvSpPr/>
          <p:nvPr/>
        </p:nvSpPr>
        <p:spPr>
          <a:xfrm>
            <a:off x="4725489" y="1205522"/>
            <a:ext cx="4093759" cy="2787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 err="1">
                <a:solidFill>
                  <a:schemeClr val="tx1"/>
                </a:solidFill>
              </a:rPr>
              <a:t>Limitations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and</a:t>
            </a:r>
            <a:r>
              <a:rPr lang="de-DE" sz="1200" b="1">
                <a:solidFill>
                  <a:schemeClr val="tx1"/>
                </a:solidFill>
              </a:rPr>
              <a:t> Extension</a:t>
            </a:r>
            <a:endParaRPr lang="de-DE" sz="12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17CCB9-575C-3B45-BB94-7DED1DCE546E}"/>
                  </a:ext>
                </a:extLst>
              </p:cNvPr>
              <p:cNvSpPr txBox="1"/>
              <p:nvPr/>
            </p:nvSpPr>
            <p:spPr>
              <a:xfrm>
                <a:off x="391046" y="2221626"/>
                <a:ext cx="4172544" cy="210507"/>
              </a:xfrm>
              <a:prstGeom prst="rect">
                <a:avLst/>
              </a:prstGeom>
              <a:ln>
                <a:solidFill>
                  <a:srgbClr val="1765BD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𝑛𝑜𝑟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𝑚𝑖𝑛𝑚𝑎𝑥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𝑤𝑒𝑖𝑔h𝑡𝑝𝑎𝑖𝑟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𝑤𝑒𝑖𝑔h𝑡𝑎𝑝𝑝𝑟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200">
                  <a:latin typeface="+mn-l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17CCB9-575C-3B45-BB94-7DED1DCE5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46" y="2221626"/>
                <a:ext cx="4172544" cy="210507"/>
              </a:xfrm>
              <a:prstGeom prst="rect">
                <a:avLst/>
              </a:prstGeom>
              <a:blipFill>
                <a:blip r:embed="rId2"/>
                <a:stretch>
                  <a:fillRect b="-20513"/>
                </a:stretch>
              </a:blipFill>
              <a:ln>
                <a:solidFill>
                  <a:srgbClr val="1765B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FCA6797-8C25-3B43-B39F-855CFE561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46" y="2602795"/>
            <a:ext cx="4172544" cy="1064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2E312-7E10-A24D-AF10-0396B7B4EA68}"/>
              </a:ext>
            </a:extLst>
          </p:cNvPr>
          <p:cNvSpPr txBox="1"/>
          <p:nvPr/>
        </p:nvSpPr>
        <p:spPr>
          <a:xfrm>
            <a:off x="5795677" y="1830816"/>
            <a:ext cx="2648635" cy="8244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solidFill>
                  <a:schemeClr val="accent5"/>
                </a:solidFill>
                <a:latin typeface="+mn-lt"/>
              </a:rPr>
              <a:t>Bad Data Basis</a:t>
            </a:r>
          </a:p>
          <a:p>
            <a:pPr>
              <a:lnSpc>
                <a:spcPct val="114000"/>
              </a:lnSpc>
            </a:pPr>
            <a:endParaRPr lang="en-DE" sz="12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DE" sz="1200">
                <a:latin typeface="+mn-lt"/>
              </a:rPr>
              <a:t>In many cases couldn’t find 5 recommendations with this approach</a:t>
            </a:r>
          </a:p>
        </p:txBody>
      </p:sp>
      <p:pic>
        <p:nvPicPr>
          <p:cNvPr id="13" name="Graphic 12" descr="Lightning bolt with solid fill">
            <a:extLst>
              <a:ext uri="{FF2B5EF4-FFF2-40B4-BE49-F238E27FC236}">
                <a16:creationId xmlns:a16="http://schemas.microsoft.com/office/drawing/2014/main" id="{A1BCDBFA-804F-784F-A3AE-57BBB545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9933">
            <a:off x="5078622" y="1913537"/>
            <a:ext cx="638370" cy="6383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D9B704-220E-DA4B-BDAF-4C338F9B5ED9}"/>
              </a:ext>
            </a:extLst>
          </p:cNvPr>
          <p:cNvSpPr txBox="1"/>
          <p:nvPr/>
        </p:nvSpPr>
        <p:spPr>
          <a:xfrm>
            <a:off x="5273040" y="3052154"/>
            <a:ext cx="3384632" cy="1666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>
                <a:latin typeface="+mn-lt"/>
              </a:rPr>
              <a:t>Extended model to also look for </a:t>
            </a:r>
            <a:r>
              <a:rPr lang="en-DE" sz="1200" b="1">
                <a:latin typeface="+mn-lt"/>
              </a:rPr>
              <a:t>recommendations of recommendations</a:t>
            </a:r>
          </a:p>
          <a:p>
            <a:pPr>
              <a:lnSpc>
                <a:spcPct val="114000"/>
              </a:lnSpc>
            </a:pPr>
            <a:endParaRPr lang="en-DE" sz="12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DE" sz="1200">
                <a:latin typeface="+mn-lt"/>
              </a:rPr>
              <a:t>	recommendations for </a:t>
            </a:r>
            <a:r>
              <a:rPr lang="en-DE" sz="1200" b="1">
                <a:latin typeface="+mn-lt"/>
              </a:rPr>
              <a:t>308 items</a:t>
            </a:r>
          </a:p>
          <a:p>
            <a:pPr>
              <a:lnSpc>
                <a:spcPct val="114000"/>
              </a:lnSpc>
            </a:pPr>
            <a:r>
              <a:rPr lang="en-DE" sz="1200">
                <a:latin typeface="+mn-lt"/>
              </a:rPr>
              <a:t>	~</a:t>
            </a:r>
            <a:r>
              <a:rPr lang="en-DE" sz="1200" b="1">
                <a:latin typeface="+mn-lt"/>
              </a:rPr>
              <a:t>4.8 recommendations</a:t>
            </a:r>
            <a:r>
              <a:rPr lang="en-DE" sz="1200">
                <a:latin typeface="+mn-lt"/>
              </a:rPr>
              <a:t> per item</a:t>
            </a:r>
          </a:p>
          <a:p>
            <a:pPr>
              <a:lnSpc>
                <a:spcPct val="114000"/>
              </a:lnSpc>
            </a:pPr>
            <a:endParaRPr lang="en-DE" sz="1200">
              <a:latin typeface="+mn-lt"/>
            </a:endParaRPr>
          </a:p>
          <a:p>
            <a:pPr>
              <a:lnSpc>
                <a:spcPct val="114000"/>
              </a:lnSpc>
            </a:pPr>
            <a:endParaRPr lang="en-DE" sz="12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DE" sz="1200">
                <a:latin typeface="+mn-lt"/>
              </a:rPr>
              <a:t>	</a:t>
            </a:r>
            <a:r>
              <a:rPr lang="en-DE" sz="1200" b="1">
                <a:solidFill>
                  <a:schemeClr val="accent5"/>
                </a:solidFill>
                <a:latin typeface="+mn-lt"/>
              </a:rPr>
              <a:t>weak connection</a:t>
            </a:r>
          </a:p>
        </p:txBody>
      </p:sp>
      <p:sp>
        <p:nvSpPr>
          <p:cNvPr id="25" name="Bent Up Arrow 24">
            <a:extLst>
              <a:ext uri="{FF2B5EF4-FFF2-40B4-BE49-F238E27FC236}">
                <a16:creationId xmlns:a16="http://schemas.microsoft.com/office/drawing/2014/main" id="{EA0AB4B3-9DD0-AB42-BD33-FC1170D1B49A}"/>
              </a:ext>
            </a:extLst>
          </p:cNvPr>
          <p:cNvSpPr/>
          <p:nvPr/>
        </p:nvSpPr>
        <p:spPr>
          <a:xfrm rot="5400000">
            <a:off x="5330023" y="3598176"/>
            <a:ext cx="441435" cy="460353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pic>
        <p:nvPicPr>
          <p:cNvPr id="14" name="Graphic 12" descr="Lightning bolt with solid fill">
            <a:extLst>
              <a:ext uri="{FF2B5EF4-FFF2-40B4-BE49-F238E27FC236}">
                <a16:creationId xmlns:a16="http://schemas.microsoft.com/office/drawing/2014/main" id="{FE60BC5B-0BDB-4B49-BBE2-EC8E75ED0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9933">
            <a:off x="5078621" y="4263410"/>
            <a:ext cx="638370" cy="6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8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/>
              <a:t>First </a:t>
            </a:r>
            <a:r>
              <a:rPr lang="de-DE" err="1"/>
              <a:t>stage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outcome</a:t>
            </a:r>
            <a:endParaRPr lang="de-DE">
              <a:cs typeface="Arial"/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Items similarity </a:t>
            </a:r>
            <a:endParaRPr lang="en-US" sz="1200">
              <a:solidFill>
                <a:srgbClr val="000000"/>
              </a:solidFill>
            </a:endParaRPr>
          </a:p>
          <a:p>
            <a:pPr algn="ctr"/>
            <a:r>
              <a:rPr lang="en-US" sz="1200">
                <a:solidFill>
                  <a:srgbClr val="000000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stCxn id="45" idx="3"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800" y="1619761"/>
            <a:ext cx="3397914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1"/>
            <a:ext cx="1446276" cy="2965295"/>
            <a:chOff x="631172" y="1656931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1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Amazon </a:t>
                </a:r>
              </a:p>
              <a:p>
                <a:pPr algn="ctr"/>
                <a:r>
                  <a:rPr lang="en-US" sz="1200"/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stCxn id="86" idx="3"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stCxn id="44" idx="3"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3537" y="2293939"/>
            <a:ext cx="520923" cy="2036670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0176" y="3027300"/>
            <a:ext cx="520921" cy="326477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4151" y="2364314"/>
            <a:ext cx="512511" cy="462905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3538" y="3674502"/>
            <a:ext cx="527644" cy="185661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Clustering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87" name="Verbinder: gewinkelt 86">
            <a:extLst>
              <a:ext uri="{FF2B5EF4-FFF2-40B4-BE49-F238E27FC236}">
                <a16:creationId xmlns:a16="http://schemas.microsoft.com/office/drawing/2014/main" id="{BB32F9CC-3FA9-4DC7-8FA1-EB7C6F74FF15}"/>
              </a:ext>
            </a:extLst>
          </p:cNvPr>
          <p:cNvCxnSpPr>
            <a:cxnSpLocks/>
          </p:cNvCxnSpPr>
          <p:nvPr/>
        </p:nvCxnSpPr>
        <p:spPr>
          <a:xfrm>
            <a:off x="4099687" y="2363233"/>
            <a:ext cx="989556" cy="1949253"/>
          </a:xfrm>
          <a:prstGeom prst="bentConnector3">
            <a:avLst>
              <a:gd name="adj1" fmla="val 50000"/>
            </a:avLst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102922" y="4308444"/>
            <a:ext cx="982959" cy="8155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Amazon</a:t>
            </a:r>
          </a:p>
          <a:p>
            <a:pPr algn="ctr"/>
            <a:r>
              <a:rPr lang="en-US" sz="1200"/>
              <a:t>model</a:t>
            </a:r>
          </a:p>
        </p:txBody>
      </p: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Transactions </a:t>
            </a:r>
          </a:p>
          <a:p>
            <a:pPr algn="ctr"/>
            <a:r>
              <a:rPr lang="en-US" sz="1200">
                <a:solidFill>
                  <a:srgbClr val="000000"/>
                </a:solidFill>
              </a:rPr>
              <a:t>model</a:t>
            </a: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57DCD3F7-BD4F-499B-A7EA-4A3ABD1E5DE9}"/>
              </a:ext>
            </a:extLst>
          </p:cNvPr>
          <p:cNvCxnSpPr>
            <a:cxnSpLocks/>
          </p:cNvCxnSpPr>
          <p:nvPr/>
        </p:nvCxnSpPr>
        <p:spPr>
          <a:xfrm>
            <a:off x="4089475" y="3014165"/>
            <a:ext cx="515674" cy="1431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3E97DAF-3A65-40B2-8AAC-EAF389D447E7}"/>
              </a:ext>
            </a:extLst>
          </p:cNvPr>
          <p:cNvCxnSpPr>
            <a:cxnSpLocks/>
          </p:cNvCxnSpPr>
          <p:nvPr/>
        </p:nvCxnSpPr>
        <p:spPr>
          <a:xfrm>
            <a:off x="4113007" y="3669708"/>
            <a:ext cx="488780" cy="4792"/>
          </a:xfrm>
          <a:prstGeom prst="line">
            <a:avLst/>
          </a:prstGeom>
          <a:ln w="190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59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EBED393-36AB-48E9-9C1E-5BBE6BB690F3}"/>
              </a:ext>
            </a:extLst>
          </p:cNvPr>
          <p:cNvGrpSpPr/>
          <p:nvPr/>
        </p:nvGrpSpPr>
        <p:grpSpPr>
          <a:xfrm>
            <a:off x="392858" y="1201925"/>
            <a:ext cx="8438693" cy="404265"/>
            <a:chOff x="153733" y="814748"/>
            <a:chExt cx="8438693" cy="404265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6A5BF2DD-EC50-CC45-B580-80B77CBEA72C}"/>
                </a:ext>
              </a:extLst>
            </p:cNvPr>
            <p:cNvSpPr/>
            <p:nvPr/>
          </p:nvSpPr>
          <p:spPr>
            <a:xfrm>
              <a:off x="153733" y="814748"/>
              <a:ext cx="8438693" cy="4042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760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en-AU" sz="1100">
                  <a:solidFill>
                    <a:schemeClr val="tx1"/>
                  </a:solidFill>
                </a:rPr>
                <a:t>Combine </a:t>
              </a:r>
              <a:r>
                <a:rPr lang="en-AU" sz="1100" b="1">
                  <a:solidFill>
                    <a:schemeClr val="accent1"/>
                  </a:solidFill>
                </a:rPr>
                <a:t>ordered list of recommendations </a:t>
              </a:r>
              <a:r>
                <a:rPr lang="en-AU" sz="1100">
                  <a:solidFill>
                    <a:schemeClr val="tx1"/>
                  </a:solidFill>
                </a:rPr>
                <a:t>from each model using </a:t>
              </a:r>
              <a:r>
                <a:rPr lang="en-AU" sz="1100" b="1">
                  <a:solidFill>
                    <a:schemeClr val="accent1"/>
                  </a:solidFill>
                </a:rPr>
                <a:t>weights</a:t>
              </a:r>
            </a:p>
          </p:txBody>
        </p:sp>
        <p:pic>
          <p:nvPicPr>
            <p:cNvPr id="21" name="Graphic 4" descr="Lights On with solid fill">
              <a:extLst>
                <a:ext uri="{FF2B5EF4-FFF2-40B4-BE49-F238E27FC236}">
                  <a16:creationId xmlns:a16="http://schemas.microsoft.com/office/drawing/2014/main" id="{E5C2F22F-1B35-F94A-A15A-3C20167B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8776" y="824595"/>
              <a:ext cx="383465" cy="383465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combine</a:t>
            </a:r>
            <a:r>
              <a:rPr lang="de-DE"/>
              <a:t> </a:t>
            </a:r>
            <a:r>
              <a:rPr lang="de-DE" err="1"/>
              <a:t>four</a:t>
            </a:r>
            <a:r>
              <a:rPr lang="de-DE"/>
              <a:t> different </a:t>
            </a:r>
            <a:r>
              <a:rPr lang="de-DE" err="1"/>
              <a:t>models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ordered</a:t>
            </a:r>
            <a:r>
              <a:rPr lang="de-DE"/>
              <a:t> lists</a:t>
            </a:r>
            <a:endParaRPr lang="de-DE">
              <a:cs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E7673C-FCA7-AB40-BA8F-1AC8B89C1E54}"/>
              </a:ext>
            </a:extLst>
          </p:cNvPr>
          <p:cNvSpPr/>
          <p:nvPr/>
        </p:nvSpPr>
        <p:spPr>
          <a:xfrm>
            <a:off x="395291" y="1658192"/>
            <a:ext cx="8431718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Combine all </a:t>
            </a:r>
            <a:r>
              <a:rPr lang="de-DE" sz="1200" b="1" err="1">
                <a:solidFill>
                  <a:schemeClr val="tx1"/>
                </a:solidFill>
              </a:rPr>
              <a:t>first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stage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models</a:t>
            </a:r>
            <a:r>
              <a:rPr lang="de-DE" sz="1200" b="1">
                <a:solidFill>
                  <a:schemeClr val="tx1"/>
                </a:solidFill>
              </a:rPr>
              <a:t>: </a:t>
            </a:r>
            <a:r>
              <a:rPr lang="en-US" sz="1200">
                <a:solidFill>
                  <a:schemeClr val="tx1"/>
                </a:solidFill>
              </a:rPr>
              <a:t>Up to 5 recommendations per model in ordered list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endParaRPr lang="de-DE" sz="1200">
              <a:solidFill>
                <a:schemeClr val="tx1"/>
              </a:solidFill>
            </a:endParaRP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57F1D4C8-C9BE-416B-BA74-CC84BBC68F34}"/>
              </a:ext>
            </a:extLst>
          </p:cNvPr>
          <p:cNvGrpSpPr>
            <a:grpSpLocks noChangeAspect="1"/>
          </p:cNvGrpSpPr>
          <p:nvPr/>
        </p:nvGrpSpPr>
        <p:grpSpPr>
          <a:xfrm>
            <a:off x="392858" y="2025895"/>
            <a:ext cx="8434150" cy="2813840"/>
            <a:chOff x="142511" y="2041138"/>
            <a:chExt cx="8807128" cy="29382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3D7B71-FCA3-9A4D-9FDD-8A884F6AD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12" y="2041138"/>
              <a:ext cx="1919671" cy="8796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4EFCE-1093-3542-91D0-A6DA2D4CF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5036" y="2054249"/>
              <a:ext cx="2190535" cy="879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8606A2-0EE9-0943-9D1E-282705E09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3109" y="2047798"/>
              <a:ext cx="2345971" cy="9129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AD6EB7E-EEF5-434B-8AC0-DA62540CD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36618" y="2041138"/>
              <a:ext cx="2113021" cy="934491"/>
            </a:xfrm>
            <a:prstGeom prst="rect">
              <a:avLst/>
            </a:prstGeom>
          </p:spPr>
        </p:pic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05EC0286-D5BF-7740-9A04-1F58B74725A7}"/>
                </a:ext>
              </a:extLst>
            </p:cNvPr>
            <p:cNvSpPr/>
            <p:nvPr/>
          </p:nvSpPr>
          <p:spPr>
            <a:xfrm rot="10800000">
              <a:off x="142511" y="3021848"/>
              <a:ext cx="8807127" cy="160903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811A26-37CF-E34C-AB1B-F9F22D0B4777}"/>
                    </a:ext>
                  </a:extLst>
                </p:cNvPr>
                <p:cNvSpPr txBox="1"/>
                <p:nvPr/>
              </p:nvSpPr>
              <p:spPr>
                <a:xfrm>
                  <a:off x="1610126" y="3283842"/>
                  <a:ext cx="6031387" cy="219816"/>
                </a:xfrm>
                <a:prstGeom prst="rect">
                  <a:avLst/>
                </a:prstGeom>
                <a:ln>
                  <a:solidFill>
                    <a:srgbClr val="1765BD"/>
                  </a:solidFill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𝑤𝑒𝑖𝑔h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=0.25∗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𝑎𝑚𝑎𝑧𝑜𝑛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+0.25∗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𝑡𝑟𝑎𝑛𝑠𝑎𝑐𝑡𝑖𝑜𝑛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+0.25∗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𝑠𝑖𝑚𝑖𝑙𝑎𝑟𝑖𝑡𝑦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+0.25∗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𝑐𝑙𝑢𝑠𝑡𝑒𝑟𝑖𝑛𝑔</m:t>
                        </m:r>
                      </m:oMath>
                    </m:oMathPara>
                  </a14:m>
                  <a:endParaRPr lang="en-DE" sz="120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E811A26-37CF-E34C-AB1B-F9F22D0B47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126" y="3283842"/>
                  <a:ext cx="6031387" cy="219816"/>
                </a:xfrm>
                <a:prstGeom prst="rect">
                  <a:avLst/>
                </a:prstGeom>
                <a:blipFill>
                  <a:blip r:embed="rId9"/>
                  <a:stretch>
                    <a:fillRect l="-630" r="-525" b="-18421"/>
                  </a:stretch>
                </a:blipFill>
                <a:ln>
                  <a:solidFill>
                    <a:srgbClr val="1765BD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BC697F-6EB1-C549-BFDB-709947EF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92964" y="3573754"/>
              <a:ext cx="5758071" cy="1405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12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 </a:t>
            </a:r>
            <a:r>
              <a:rPr lang="de-DE" err="1"/>
              <a:t>complement</a:t>
            </a:r>
            <a:r>
              <a:rPr lang="de-DE"/>
              <a:t> </a:t>
            </a:r>
            <a:r>
              <a:rPr lang="de-DE" err="1"/>
              <a:t>eachother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, but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 human </a:t>
            </a:r>
            <a:r>
              <a:rPr lang="de-DE" err="1"/>
              <a:t>sanity</a:t>
            </a:r>
            <a:r>
              <a:rPr lang="de-DE"/>
              <a:t> </a:t>
            </a:r>
            <a:r>
              <a:rPr lang="de-DE" err="1"/>
              <a:t>checks</a:t>
            </a:r>
            <a:endParaRPr lang="de-DE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CE2ECA-4224-A142-A1A0-88A86834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0" y="2737536"/>
            <a:ext cx="2965519" cy="1631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333758-181C-CD4B-84B4-D46E4DB6D6AC}"/>
              </a:ext>
            </a:extLst>
          </p:cNvPr>
          <p:cNvSpPr txBox="1"/>
          <p:nvPr/>
        </p:nvSpPr>
        <p:spPr>
          <a:xfrm>
            <a:off x="4730907" y="2239481"/>
            <a:ext cx="4096101" cy="1913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100"/>
              <a:t>Performed </a:t>
            </a:r>
            <a:r>
              <a:rPr lang="en-DE" sz="1100" b="1"/>
              <a:t>manual sanity check</a:t>
            </a:r>
          </a:p>
          <a:p>
            <a:pPr>
              <a:lnSpc>
                <a:spcPct val="114000"/>
              </a:lnSpc>
            </a:pPr>
            <a:endParaRPr lang="en-DE" sz="1100" b="1">
              <a:latin typeface="+mn-lt"/>
            </a:endParaRPr>
          </a:p>
          <a:p>
            <a:pPr>
              <a:lnSpc>
                <a:spcPct val="114000"/>
              </a:lnSpc>
            </a:pPr>
            <a:endParaRPr lang="en-DE" sz="1100" b="1">
              <a:latin typeface="+mn-lt"/>
            </a:endParaRPr>
          </a:p>
          <a:p>
            <a:pPr>
              <a:lnSpc>
                <a:spcPct val="114000"/>
              </a:lnSpc>
            </a:pPr>
            <a:endParaRPr lang="en-DE" sz="1100" b="1">
              <a:latin typeface="+mn-lt"/>
            </a:endParaRPr>
          </a:p>
          <a:p>
            <a:pPr>
              <a:lnSpc>
                <a:spcPct val="114000"/>
              </a:lnSpc>
            </a:pPr>
            <a:endParaRPr lang="en-DE" sz="1100" b="1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DE" sz="1100" b="1">
                <a:latin typeface="+mn-lt"/>
              </a:rPr>
              <a:t>Rule-based solution</a:t>
            </a:r>
          </a:p>
          <a:p>
            <a:pPr>
              <a:lnSpc>
                <a:spcPct val="114000"/>
              </a:lnSpc>
            </a:pPr>
            <a:endParaRPr lang="en-DE" sz="11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DE" sz="1100">
                <a:latin typeface="+mn-lt"/>
              </a:rPr>
              <a:t>	Deployed </a:t>
            </a:r>
            <a:r>
              <a:rPr lang="en-DE" sz="1100" b="1">
                <a:latin typeface="+mn-lt"/>
              </a:rPr>
              <a:t>adapted version of fuzzy string </a:t>
            </a:r>
            <a:r>
              <a:rPr lang="de-DE" sz="1100" b="1">
                <a:latin typeface="+mn-lt"/>
              </a:rPr>
              <a:t>	</a:t>
            </a:r>
            <a:r>
              <a:rPr lang="en-DE" sz="1100" b="1">
                <a:latin typeface="+mn-lt"/>
              </a:rPr>
              <a:t>matching</a:t>
            </a:r>
          </a:p>
          <a:p>
            <a:pPr>
              <a:lnSpc>
                <a:spcPct val="114000"/>
              </a:lnSpc>
            </a:pPr>
            <a:r>
              <a:rPr lang="en-DE" sz="1100">
                <a:latin typeface="+mn-lt"/>
              </a:rPr>
              <a:t>	Filtered out </a:t>
            </a:r>
            <a:r>
              <a:rPr lang="en-DE" sz="1100" b="1">
                <a:latin typeface="+mn-lt"/>
              </a:rPr>
              <a:t>226 recommendations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012903-0993-0344-98E2-335C61A3D0AE}"/>
              </a:ext>
            </a:extLst>
          </p:cNvPr>
          <p:cNvSpPr/>
          <p:nvPr/>
        </p:nvSpPr>
        <p:spPr>
          <a:xfrm>
            <a:off x="395290" y="1201137"/>
            <a:ext cx="4012746" cy="28851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 err="1">
                <a:solidFill>
                  <a:schemeClr val="tx1"/>
                </a:solidFill>
              </a:rPr>
              <a:t>Statistics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B4E9D-1840-8A4E-8ECE-F7D9C5EB0111}"/>
              </a:ext>
            </a:extLst>
          </p:cNvPr>
          <p:cNvSpPr/>
          <p:nvPr/>
        </p:nvSpPr>
        <p:spPr>
          <a:xfrm>
            <a:off x="4550555" y="1201136"/>
            <a:ext cx="4276453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 err="1">
                <a:solidFill>
                  <a:schemeClr val="tx1"/>
                </a:solidFill>
              </a:rPr>
              <a:t>Limitations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and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sz="1200" b="1" err="1">
                <a:solidFill>
                  <a:schemeClr val="tx1"/>
                </a:solidFill>
              </a:rPr>
              <a:t>Adaptations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1825B8-B4C5-8349-808C-188A19908B35}"/>
              </a:ext>
            </a:extLst>
          </p:cNvPr>
          <p:cNvSpPr txBox="1"/>
          <p:nvPr/>
        </p:nvSpPr>
        <p:spPr>
          <a:xfrm>
            <a:off x="395291" y="2475281"/>
            <a:ext cx="2209931" cy="192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DE" sz="1200" b="1">
                <a:latin typeface="+mn-lt"/>
              </a:rPr>
              <a:t>Sources of recommendations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E6A5B-9824-594F-923E-12538D51E9AA}"/>
              </a:ext>
            </a:extLst>
          </p:cNvPr>
          <p:cNvSpPr txBox="1"/>
          <p:nvPr/>
        </p:nvSpPr>
        <p:spPr>
          <a:xfrm>
            <a:off x="421267" y="4485076"/>
            <a:ext cx="4413093" cy="369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GB" sz="1100">
                <a:latin typeface="+mn-lt"/>
              </a:rPr>
              <a:t>1. O</a:t>
            </a:r>
            <a:r>
              <a:rPr lang="en-DE" sz="1100">
                <a:latin typeface="+mn-lt"/>
              </a:rPr>
              <a:t>nly </a:t>
            </a:r>
            <a:r>
              <a:rPr lang="en-DE" sz="1100" b="1">
                <a:latin typeface="+mn-lt"/>
              </a:rPr>
              <a:t>~10% of recommendations from more than one source</a:t>
            </a:r>
          </a:p>
          <a:p>
            <a:pPr>
              <a:lnSpc>
                <a:spcPct val="114000"/>
              </a:lnSpc>
            </a:pPr>
            <a:r>
              <a:rPr lang="en-GB" sz="1100">
                <a:latin typeface="+mn-lt"/>
              </a:rPr>
              <a:t>2. O</a:t>
            </a:r>
            <a:r>
              <a:rPr lang="en-DE" sz="1100">
                <a:latin typeface="+mn-lt"/>
              </a:rPr>
              <a:t>n average </a:t>
            </a:r>
            <a:r>
              <a:rPr lang="en-DE" sz="1100" b="1">
                <a:latin typeface="+mn-lt"/>
              </a:rPr>
              <a:t>~12 recommendations per item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8B30EF6-6E02-F847-9A7D-AF523F92D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82066"/>
              </p:ext>
            </p:extLst>
          </p:nvPr>
        </p:nvGraphicFramePr>
        <p:xfrm>
          <a:off x="395290" y="1598450"/>
          <a:ext cx="3847042" cy="77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392">
                  <a:extLst>
                    <a:ext uri="{9D8B030D-6E8A-4147-A177-3AD203B41FA5}">
                      <a16:colId xmlns:a16="http://schemas.microsoft.com/office/drawing/2014/main" val="2796510186"/>
                    </a:ext>
                  </a:extLst>
                </a:gridCol>
                <a:gridCol w="781970">
                  <a:extLst>
                    <a:ext uri="{9D8B030D-6E8A-4147-A177-3AD203B41FA5}">
                      <a16:colId xmlns:a16="http://schemas.microsoft.com/office/drawing/2014/main" val="3828448652"/>
                    </a:ext>
                  </a:extLst>
                </a:gridCol>
                <a:gridCol w="756744">
                  <a:extLst>
                    <a:ext uri="{9D8B030D-6E8A-4147-A177-3AD203B41FA5}">
                      <a16:colId xmlns:a16="http://schemas.microsoft.com/office/drawing/2014/main" val="700564476"/>
                    </a:ext>
                  </a:extLst>
                </a:gridCol>
                <a:gridCol w="561253">
                  <a:extLst>
                    <a:ext uri="{9D8B030D-6E8A-4147-A177-3AD203B41FA5}">
                      <a16:colId xmlns:a16="http://schemas.microsoft.com/office/drawing/2014/main" val="3242653539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280861032"/>
                    </a:ext>
                  </a:extLst>
                </a:gridCol>
              </a:tblGrid>
              <a:tr h="258152">
                <a:tc>
                  <a:txBody>
                    <a:bodyPr/>
                    <a:lstStyle/>
                    <a:p>
                      <a:r>
                        <a:rPr lang="en-DE" sz="80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itemsimilarity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clustering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amazon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transaction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884482"/>
                  </a:ext>
                </a:extLst>
              </a:tr>
              <a:tr h="258152">
                <a:tc>
                  <a:txBody>
                    <a:bodyPr/>
                    <a:lstStyle/>
                    <a:p>
                      <a:r>
                        <a:rPr lang="en-US" sz="800"/>
                        <a:t>#of items</a:t>
                      </a:r>
                      <a:endParaRPr lang="en-DE" sz="8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308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738228"/>
                  </a:ext>
                </a:extLst>
              </a:tr>
              <a:tr h="258152">
                <a:tc>
                  <a:txBody>
                    <a:bodyPr/>
                    <a:lstStyle/>
                    <a:p>
                      <a:r>
                        <a:rPr lang="en-GB" sz="800"/>
                        <a:t>A</a:t>
                      </a:r>
                      <a:r>
                        <a:rPr lang="en-DE" sz="800"/>
                        <a:t>vg. #rec. per item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DE" sz="800"/>
                        <a:t>4.8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0475849"/>
                  </a:ext>
                </a:extLst>
              </a:tr>
            </a:tbl>
          </a:graphicData>
        </a:graphic>
      </p:graphicFrame>
      <p:sp>
        <p:nvSpPr>
          <p:cNvPr id="21" name="Bent Up Arrow 20">
            <a:extLst>
              <a:ext uri="{FF2B5EF4-FFF2-40B4-BE49-F238E27FC236}">
                <a16:creationId xmlns:a16="http://schemas.microsoft.com/office/drawing/2014/main" id="{EFAE58E5-CEDC-3247-A4D7-79ABB22E8973}"/>
              </a:ext>
            </a:extLst>
          </p:cNvPr>
          <p:cNvSpPr/>
          <p:nvPr/>
        </p:nvSpPr>
        <p:spPr>
          <a:xfrm rot="5400000">
            <a:off x="5024144" y="3478903"/>
            <a:ext cx="441435" cy="460353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4C67AA-4568-4F45-AF21-F32AD5925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85" y="2608360"/>
            <a:ext cx="3633033" cy="422635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B354331-7089-A546-92FF-D687C8C8B9BB}"/>
              </a:ext>
            </a:extLst>
          </p:cNvPr>
          <p:cNvSpPr/>
          <p:nvPr/>
        </p:nvSpPr>
        <p:spPr>
          <a:xfrm>
            <a:off x="6684091" y="2819677"/>
            <a:ext cx="214411" cy="16483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C20A0A-0541-C342-887E-6BA978F5959F}"/>
              </a:ext>
            </a:extLst>
          </p:cNvPr>
          <p:cNvSpPr/>
          <p:nvPr/>
        </p:nvSpPr>
        <p:spPr>
          <a:xfrm>
            <a:off x="7927464" y="2819677"/>
            <a:ext cx="214411" cy="164831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1466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de-DE" sz="240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err="1"/>
              <a:t>Challenges</a:t>
            </a:r>
            <a:endParaRPr sz="2400" err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Approach</a:t>
            </a:r>
            <a:endParaRPr lang="de-DE"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First-stage </a:t>
            </a:r>
            <a:r>
              <a:rPr lang="de-DE" sz="2400" err="1"/>
              <a:t>models</a:t>
            </a:r>
            <a:endParaRPr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/>
              <a:t>Second-stage </a:t>
            </a:r>
            <a:r>
              <a:rPr lang="de-DE" sz="2400" b="1" err="1"/>
              <a:t>models</a:t>
            </a:r>
            <a:endParaRPr sz="2400" b="1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/>
              <a:t>Results</a:t>
            </a:r>
            <a:endParaRPr lang="de-DE" sz="2400"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 b="1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76136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76C29081-45EB-5843-9966-23406E362E3D}"/>
              </a:ext>
            </a:extLst>
          </p:cNvPr>
          <p:cNvSpPr/>
          <p:nvPr/>
        </p:nvSpPr>
        <p:spPr>
          <a:xfrm>
            <a:off x="9144000" y="-482010"/>
            <a:ext cx="1667273" cy="412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solidFill>
                  <a:schemeClr val="tx1"/>
                </a:solidFill>
              </a:rPr>
              <a:t>Zeit</a:t>
            </a:r>
            <a:r>
              <a:rPr lang="de-DE" sz="1050">
                <a:solidFill>
                  <a:schemeClr val="tx1"/>
                </a:solidFill>
              </a:rPr>
              <a:t>: 01:00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0DB416E-96C7-924A-91F5-847BDC807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28</a:t>
            </a:fld>
            <a:endParaRPr lang="de-DE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1B82C09-3E43-2440-AFAE-F79B6E9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pPr>
              <a:lnSpc>
                <a:spcPts val="3000"/>
              </a:lnSpc>
            </a:pPr>
            <a:r>
              <a:rPr lang="en-AU" sz="2400"/>
              <a:t>We use a 2nd stage approach to impact the ranking of </a:t>
            </a:r>
            <a:br>
              <a:rPr lang="en-AU" sz="2400"/>
            </a:br>
            <a:r>
              <a:rPr lang="en-AU" sz="2400"/>
              <a:t>our final recommendations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F2087FB-C002-C942-9ABD-1722D4EA44C3}"/>
              </a:ext>
            </a:extLst>
          </p:cNvPr>
          <p:cNvSpPr/>
          <p:nvPr/>
        </p:nvSpPr>
        <p:spPr>
          <a:xfrm>
            <a:off x="395290" y="2002314"/>
            <a:ext cx="1920533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Level 2 Input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79A371DB-127C-E04C-A9FC-E4200E666A8F}"/>
              </a:ext>
            </a:extLst>
          </p:cNvPr>
          <p:cNvSpPr/>
          <p:nvPr/>
        </p:nvSpPr>
        <p:spPr>
          <a:xfrm>
            <a:off x="412630" y="1206962"/>
            <a:ext cx="8444033" cy="653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6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</a:rPr>
              <a:t>use a </a:t>
            </a:r>
            <a:r>
              <a:rPr lang="en-AU" sz="1100" b="1">
                <a:solidFill>
                  <a:srgbClr val="0D5293"/>
                </a:solidFill>
              </a:rPr>
              <a:t>2</a:t>
            </a:r>
            <a:r>
              <a:rPr lang="en-AU" sz="1100" b="1" baseline="30000">
                <a:solidFill>
                  <a:srgbClr val="0D5293"/>
                </a:solidFill>
              </a:rPr>
              <a:t>nd</a:t>
            </a:r>
            <a:r>
              <a:rPr lang="en-AU" sz="1100" b="1">
                <a:solidFill>
                  <a:srgbClr val="0D5293"/>
                </a:solidFill>
              </a:rPr>
              <a:t> stage model to impact the ranking of the recommendations</a:t>
            </a:r>
            <a:r>
              <a:rPr lang="en-AU" sz="1100">
                <a:solidFill>
                  <a:schemeClr val="tx1"/>
                </a:solidFill>
              </a:rPr>
              <a:t>.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100">
                <a:solidFill>
                  <a:schemeClr val="tx1"/>
                </a:solidFill>
              </a:rPr>
              <a:t>use features that are </a:t>
            </a:r>
            <a:r>
              <a:rPr lang="en-AU" sz="1100" b="1">
                <a:solidFill>
                  <a:srgbClr val="0D5293"/>
                </a:solidFill>
              </a:rPr>
              <a:t>computationally intensive </a:t>
            </a:r>
            <a:r>
              <a:rPr lang="en-AU" sz="1100">
                <a:solidFill>
                  <a:schemeClr val="tx1"/>
                </a:solidFill>
              </a:rPr>
              <a:t>or have </a:t>
            </a:r>
            <a:r>
              <a:rPr lang="en-AU" sz="1100" b="1">
                <a:solidFill>
                  <a:srgbClr val="0D5293"/>
                </a:solidFill>
              </a:rPr>
              <a:t>too many missing values </a:t>
            </a:r>
            <a:r>
              <a:rPr lang="en-AU" sz="1100">
                <a:solidFill>
                  <a:schemeClr val="tx1"/>
                </a:solidFill>
              </a:rPr>
              <a:t>to integrate it in the 1</a:t>
            </a:r>
            <a:r>
              <a:rPr lang="en-AU" sz="1100" baseline="30000">
                <a:solidFill>
                  <a:schemeClr val="tx1"/>
                </a:solidFill>
              </a:rPr>
              <a:t>st</a:t>
            </a:r>
            <a:r>
              <a:rPr lang="en-AU" sz="1100">
                <a:solidFill>
                  <a:schemeClr val="tx1"/>
                </a:solidFill>
              </a:rPr>
              <a:t> stage </a:t>
            </a:r>
            <a:r>
              <a:rPr lang="en-AU" sz="1100" err="1">
                <a:solidFill>
                  <a:schemeClr val="tx1"/>
                </a:solidFill>
              </a:rPr>
              <a:t>stage</a:t>
            </a:r>
            <a:endParaRPr lang="en-AU" sz="1100">
              <a:solidFill>
                <a:schemeClr val="tx1"/>
              </a:solidFill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100" b="1">
                <a:solidFill>
                  <a:srgbClr val="0D5293"/>
                </a:solidFill>
              </a:rPr>
              <a:t>missing values can be easily ignored </a:t>
            </a:r>
            <a:r>
              <a:rPr lang="en-AU" sz="1100">
                <a:solidFill>
                  <a:schemeClr val="tx1"/>
                </a:solidFill>
              </a:rPr>
              <a:t>as we only need 5 good recommendations.</a:t>
            </a:r>
          </a:p>
        </p:txBody>
      </p:sp>
      <p:pic>
        <p:nvPicPr>
          <p:cNvPr id="27" name="Graphic 4" descr="Lights On with solid fill">
            <a:extLst>
              <a:ext uri="{FF2B5EF4-FFF2-40B4-BE49-F238E27FC236}">
                <a16:creationId xmlns:a16="http://schemas.microsoft.com/office/drawing/2014/main" id="{ADEF5AC4-F8E9-E84E-9B71-3F0D5190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344" y="1320830"/>
            <a:ext cx="383465" cy="383465"/>
          </a:xfrm>
          <a:prstGeom prst="rect">
            <a:avLst/>
          </a:prstGeom>
        </p:spPr>
      </p:pic>
      <p:sp>
        <p:nvSpPr>
          <p:cNvPr id="30" name="Rectangle 111">
            <a:extLst>
              <a:ext uri="{FF2B5EF4-FFF2-40B4-BE49-F238E27FC236}">
                <a16:creationId xmlns:a16="http://schemas.microsoft.com/office/drawing/2014/main" id="{03E1B9DA-2EBE-F044-ADC8-011613A945DA}"/>
              </a:ext>
            </a:extLst>
          </p:cNvPr>
          <p:cNvSpPr/>
          <p:nvPr/>
        </p:nvSpPr>
        <p:spPr>
          <a:xfrm>
            <a:off x="2624849" y="2002314"/>
            <a:ext cx="6231814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200" b="1">
                <a:solidFill>
                  <a:schemeClr val="tx1"/>
                </a:solidFill>
              </a:rPr>
              <a:t>Level 2 Model</a:t>
            </a:r>
            <a:endParaRPr lang="de-DE" sz="1200">
              <a:solidFill>
                <a:schemeClr val="tx1"/>
              </a:solidFill>
            </a:endParaRPr>
          </a:p>
        </p:txBody>
      </p:sp>
      <p:sp>
        <p:nvSpPr>
          <p:cNvPr id="31" name="Rectangle 111">
            <a:extLst>
              <a:ext uri="{FF2B5EF4-FFF2-40B4-BE49-F238E27FC236}">
                <a16:creationId xmlns:a16="http://schemas.microsoft.com/office/drawing/2014/main" id="{0D08F749-D585-EF44-BAB6-2B53E309E0A8}"/>
              </a:ext>
            </a:extLst>
          </p:cNvPr>
          <p:cNvSpPr/>
          <p:nvPr/>
        </p:nvSpPr>
        <p:spPr>
          <a:xfrm>
            <a:off x="4944097" y="2333163"/>
            <a:ext cx="854275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 b="1">
                <a:solidFill>
                  <a:schemeClr val="tx1"/>
                </a:solidFill>
              </a:rPr>
              <a:t>Cover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01C22A0C-37FC-8B46-A525-40E586A74CE0}"/>
              </a:ext>
            </a:extLst>
          </p:cNvPr>
          <p:cNvSpPr/>
          <p:nvPr/>
        </p:nvSpPr>
        <p:spPr>
          <a:xfrm>
            <a:off x="4944097" y="2877487"/>
            <a:ext cx="854275" cy="648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 b="1">
                <a:solidFill>
                  <a:schemeClr val="tx1"/>
                </a:solidFill>
              </a:rPr>
              <a:t>Category</a:t>
            </a:r>
          </a:p>
        </p:txBody>
      </p:sp>
      <p:sp>
        <p:nvSpPr>
          <p:cNvPr id="22" name="Rectangle 111">
            <a:extLst>
              <a:ext uri="{FF2B5EF4-FFF2-40B4-BE49-F238E27FC236}">
                <a16:creationId xmlns:a16="http://schemas.microsoft.com/office/drawing/2014/main" id="{F9F4D24D-3498-7A41-BE8D-820DA4BBCB5A}"/>
              </a:ext>
            </a:extLst>
          </p:cNvPr>
          <p:cNvSpPr/>
          <p:nvPr/>
        </p:nvSpPr>
        <p:spPr>
          <a:xfrm>
            <a:off x="4944097" y="3597626"/>
            <a:ext cx="854275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 b="1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24" name="Rectangle 111">
            <a:extLst>
              <a:ext uri="{FF2B5EF4-FFF2-40B4-BE49-F238E27FC236}">
                <a16:creationId xmlns:a16="http://schemas.microsoft.com/office/drawing/2014/main" id="{AC15B88E-CA36-BE4E-A552-6B56561D7205}"/>
              </a:ext>
            </a:extLst>
          </p:cNvPr>
          <p:cNvSpPr/>
          <p:nvPr/>
        </p:nvSpPr>
        <p:spPr>
          <a:xfrm>
            <a:off x="4944097" y="4522044"/>
            <a:ext cx="854275" cy="318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 b="1">
                <a:solidFill>
                  <a:schemeClr val="tx1"/>
                </a:solidFill>
              </a:rPr>
              <a:t>Price</a:t>
            </a:r>
          </a:p>
        </p:txBody>
      </p:sp>
      <p:sp>
        <p:nvSpPr>
          <p:cNvPr id="28" name="Rectangle 111">
            <a:extLst>
              <a:ext uri="{FF2B5EF4-FFF2-40B4-BE49-F238E27FC236}">
                <a16:creationId xmlns:a16="http://schemas.microsoft.com/office/drawing/2014/main" id="{F6A120AA-960C-6F42-B3DF-82D87937F723}"/>
              </a:ext>
            </a:extLst>
          </p:cNvPr>
          <p:cNvSpPr/>
          <p:nvPr/>
        </p:nvSpPr>
        <p:spPr>
          <a:xfrm>
            <a:off x="2624848" y="2333163"/>
            <a:ext cx="1692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Structural similarity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Histogram Correlation</a:t>
            </a:r>
          </a:p>
        </p:txBody>
      </p:sp>
      <p:sp>
        <p:nvSpPr>
          <p:cNvPr id="4" name="Dreieck 3">
            <a:extLst>
              <a:ext uri="{FF2B5EF4-FFF2-40B4-BE49-F238E27FC236}">
                <a16:creationId xmlns:a16="http://schemas.microsoft.com/office/drawing/2014/main" id="{06DBC8BD-12D5-C647-8403-151878419E02}"/>
              </a:ext>
            </a:extLst>
          </p:cNvPr>
          <p:cNvSpPr/>
          <p:nvPr/>
        </p:nvSpPr>
        <p:spPr>
          <a:xfrm rot="5400000">
            <a:off x="1188256" y="3503408"/>
            <a:ext cx="2564158" cy="16102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32" name="Rectangle 111">
            <a:extLst>
              <a:ext uri="{FF2B5EF4-FFF2-40B4-BE49-F238E27FC236}">
                <a16:creationId xmlns:a16="http://schemas.microsoft.com/office/drawing/2014/main" id="{9F83ABB6-5AA9-A44A-9717-A2771C5AC249}"/>
              </a:ext>
            </a:extLst>
          </p:cNvPr>
          <p:cNvSpPr/>
          <p:nvPr/>
        </p:nvSpPr>
        <p:spPr>
          <a:xfrm>
            <a:off x="2624847" y="2872527"/>
            <a:ext cx="1692000" cy="6537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Clustered main topics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Category match (ext.)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Subtopics match</a:t>
            </a:r>
          </a:p>
        </p:txBody>
      </p:sp>
      <p:sp>
        <p:nvSpPr>
          <p:cNvPr id="33" name="Rectangle 111">
            <a:extLst>
              <a:ext uri="{FF2B5EF4-FFF2-40B4-BE49-F238E27FC236}">
                <a16:creationId xmlns:a16="http://schemas.microsoft.com/office/drawing/2014/main" id="{EDA3BA13-9342-214A-AA3C-94381E555E44}"/>
              </a:ext>
            </a:extLst>
          </p:cNvPr>
          <p:cNvSpPr/>
          <p:nvPr/>
        </p:nvSpPr>
        <p:spPr>
          <a:xfrm>
            <a:off x="2624847" y="3597627"/>
            <a:ext cx="1692000" cy="4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Weighted avg. rating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Number of ratings</a:t>
            </a:r>
          </a:p>
        </p:txBody>
      </p:sp>
      <p:sp>
        <p:nvSpPr>
          <p:cNvPr id="34" name="Rectangle 111">
            <a:extLst>
              <a:ext uri="{FF2B5EF4-FFF2-40B4-BE49-F238E27FC236}">
                <a16:creationId xmlns:a16="http://schemas.microsoft.com/office/drawing/2014/main" id="{DA32DBE5-DBC0-0A45-8AFF-495C89876A68}"/>
              </a:ext>
            </a:extLst>
          </p:cNvPr>
          <p:cNvSpPr/>
          <p:nvPr/>
        </p:nvSpPr>
        <p:spPr>
          <a:xfrm>
            <a:off x="2624847" y="4136991"/>
            <a:ext cx="1692000" cy="313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Difference page count</a:t>
            </a:r>
          </a:p>
        </p:txBody>
      </p:sp>
      <p:sp>
        <p:nvSpPr>
          <p:cNvPr id="42" name="Rectangle 111">
            <a:extLst>
              <a:ext uri="{FF2B5EF4-FFF2-40B4-BE49-F238E27FC236}">
                <a16:creationId xmlns:a16="http://schemas.microsoft.com/office/drawing/2014/main" id="{4135DD92-1B2B-E540-A686-C6F47710F699}"/>
              </a:ext>
            </a:extLst>
          </p:cNvPr>
          <p:cNvSpPr/>
          <p:nvPr/>
        </p:nvSpPr>
        <p:spPr>
          <a:xfrm>
            <a:off x="2624846" y="4522044"/>
            <a:ext cx="1692000" cy="313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AU" sz="1050">
                <a:solidFill>
                  <a:schemeClr val="tx1"/>
                </a:solidFill>
              </a:rPr>
              <a:t>Difference price</a:t>
            </a:r>
          </a:p>
        </p:txBody>
      </p:sp>
      <p:sp>
        <p:nvSpPr>
          <p:cNvPr id="43" name="Rectangle 111">
            <a:extLst>
              <a:ext uri="{FF2B5EF4-FFF2-40B4-BE49-F238E27FC236}">
                <a16:creationId xmlns:a16="http://schemas.microsoft.com/office/drawing/2014/main" id="{DCAF03E8-FEE5-FC49-B972-35D9766A8423}"/>
              </a:ext>
            </a:extLst>
          </p:cNvPr>
          <p:cNvSpPr/>
          <p:nvPr/>
        </p:nvSpPr>
        <p:spPr>
          <a:xfrm>
            <a:off x="4941265" y="4132436"/>
            <a:ext cx="854275" cy="3182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 b="1">
                <a:solidFill>
                  <a:schemeClr val="tx1"/>
                </a:solidFill>
              </a:rPr>
              <a:t>Pages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398A1FC-9AE0-FC44-A612-88CB2192299C}"/>
              </a:ext>
            </a:extLst>
          </p:cNvPr>
          <p:cNvCxnSpPr>
            <a:cxnSpLocks/>
          </p:cNvCxnSpPr>
          <p:nvPr/>
        </p:nvCxnSpPr>
        <p:spPr>
          <a:xfrm>
            <a:off x="4316848" y="2469509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6306600-25CD-A143-B4A4-460ABA85034C}"/>
              </a:ext>
            </a:extLst>
          </p:cNvPr>
          <p:cNvCxnSpPr>
            <a:cxnSpLocks/>
          </p:cNvCxnSpPr>
          <p:nvPr/>
        </p:nvCxnSpPr>
        <p:spPr>
          <a:xfrm>
            <a:off x="4316846" y="2666297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E4F8B68-6A33-0E43-8A28-CCF0EE23A953}"/>
              </a:ext>
            </a:extLst>
          </p:cNvPr>
          <p:cNvCxnSpPr>
            <a:cxnSpLocks/>
          </p:cNvCxnSpPr>
          <p:nvPr/>
        </p:nvCxnSpPr>
        <p:spPr>
          <a:xfrm>
            <a:off x="4316846" y="4674130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E077EFFC-494F-6E45-AA26-5F6571DF2059}"/>
              </a:ext>
            </a:extLst>
          </p:cNvPr>
          <p:cNvCxnSpPr>
            <a:cxnSpLocks/>
          </p:cNvCxnSpPr>
          <p:nvPr/>
        </p:nvCxnSpPr>
        <p:spPr>
          <a:xfrm>
            <a:off x="4308021" y="3021710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042B4301-9359-6043-A871-2B89B235197D}"/>
              </a:ext>
            </a:extLst>
          </p:cNvPr>
          <p:cNvCxnSpPr>
            <a:cxnSpLocks/>
          </p:cNvCxnSpPr>
          <p:nvPr/>
        </p:nvCxnSpPr>
        <p:spPr>
          <a:xfrm>
            <a:off x="4316846" y="3216126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4BB0D336-53C3-6641-A9CF-875968C5DC38}"/>
              </a:ext>
            </a:extLst>
          </p:cNvPr>
          <p:cNvCxnSpPr>
            <a:cxnSpLocks/>
          </p:cNvCxnSpPr>
          <p:nvPr/>
        </p:nvCxnSpPr>
        <p:spPr>
          <a:xfrm>
            <a:off x="4316846" y="3410542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11F49FD4-5FE3-D449-946F-A4EDA33ADA6F}"/>
              </a:ext>
            </a:extLst>
          </p:cNvPr>
          <p:cNvCxnSpPr>
            <a:cxnSpLocks/>
          </p:cNvCxnSpPr>
          <p:nvPr/>
        </p:nvCxnSpPr>
        <p:spPr>
          <a:xfrm>
            <a:off x="4316846" y="3749372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495A0BC-F7D4-3A44-BB6D-B3DD19D4D98A}"/>
              </a:ext>
            </a:extLst>
          </p:cNvPr>
          <p:cNvCxnSpPr>
            <a:cxnSpLocks/>
          </p:cNvCxnSpPr>
          <p:nvPr/>
        </p:nvCxnSpPr>
        <p:spPr>
          <a:xfrm>
            <a:off x="4316846" y="3963916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0618E82-061A-B64C-99D3-E8A1ED004B50}"/>
              </a:ext>
            </a:extLst>
          </p:cNvPr>
          <p:cNvCxnSpPr>
            <a:cxnSpLocks/>
          </p:cNvCxnSpPr>
          <p:nvPr/>
        </p:nvCxnSpPr>
        <p:spPr>
          <a:xfrm>
            <a:off x="4308021" y="4293870"/>
            <a:ext cx="627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winkelte Verbindung 7">
            <a:extLst>
              <a:ext uri="{FF2B5EF4-FFF2-40B4-BE49-F238E27FC236}">
                <a16:creationId xmlns:a16="http://schemas.microsoft.com/office/drawing/2014/main" id="{75EC9883-6369-B848-9969-16DF3CDBC507}"/>
              </a:ext>
            </a:extLst>
          </p:cNvPr>
          <p:cNvCxnSpPr>
            <a:cxnSpLocks/>
            <a:stCxn id="31" idx="3"/>
            <a:endCxn id="39" idx="1"/>
          </p:cNvCxnSpPr>
          <p:nvPr/>
        </p:nvCxnSpPr>
        <p:spPr>
          <a:xfrm>
            <a:off x="5798372" y="2567163"/>
            <a:ext cx="572237" cy="1016755"/>
          </a:xfrm>
          <a:prstGeom prst="bentConnector3">
            <a:avLst>
              <a:gd name="adj1" fmla="val 67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>
            <a:extLst>
              <a:ext uri="{FF2B5EF4-FFF2-40B4-BE49-F238E27FC236}">
                <a16:creationId xmlns:a16="http://schemas.microsoft.com/office/drawing/2014/main" id="{F980B80E-24F4-3344-A0D6-6B7D7CD0A18B}"/>
              </a:ext>
            </a:extLst>
          </p:cNvPr>
          <p:cNvCxnSpPr>
            <a:cxnSpLocks/>
            <a:stCxn id="21" idx="3"/>
            <a:endCxn id="39" idx="1"/>
          </p:cNvCxnSpPr>
          <p:nvPr/>
        </p:nvCxnSpPr>
        <p:spPr>
          <a:xfrm>
            <a:off x="5798372" y="3201875"/>
            <a:ext cx="572237" cy="382043"/>
          </a:xfrm>
          <a:prstGeom prst="bentConnector3">
            <a:avLst>
              <a:gd name="adj1" fmla="val 67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winkelte Verbindung 53">
            <a:extLst>
              <a:ext uri="{FF2B5EF4-FFF2-40B4-BE49-F238E27FC236}">
                <a16:creationId xmlns:a16="http://schemas.microsoft.com/office/drawing/2014/main" id="{8DC68FF9-24DE-3346-8F1C-4586200D377D}"/>
              </a:ext>
            </a:extLst>
          </p:cNvPr>
          <p:cNvCxnSpPr>
            <a:cxnSpLocks/>
            <a:stCxn id="22" idx="3"/>
            <a:endCxn id="39" idx="1"/>
          </p:cNvCxnSpPr>
          <p:nvPr/>
        </p:nvCxnSpPr>
        <p:spPr>
          <a:xfrm flipV="1">
            <a:off x="5798372" y="3583918"/>
            <a:ext cx="572237" cy="247708"/>
          </a:xfrm>
          <a:prstGeom prst="bentConnector3">
            <a:avLst>
              <a:gd name="adj1" fmla="val 670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winkelte Verbindung 54">
            <a:extLst>
              <a:ext uri="{FF2B5EF4-FFF2-40B4-BE49-F238E27FC236}">
                <a16:creationId xmlns:a16="http://schemas.microsoft.com/office/drawing/2014/main" id="{E64B6D8F-19E9-FD4A-9EE8-88CB12DC77B3}"/>
              </a:ext>
            </a:extLst>
          </p:cNvPr>
          <p:cNvCxnSpPr>
            <a:cxnSpLocks/>
            <a:stCxn id="43" idx="3"/>
            <a:endCxn id="39" idx="1"/>
          </p:cNvCxnSpPr>
          <p:nvPr/>
        </p:nvCxnSpPr>
        <p:spPr>
          <a:xfrm flipV="1">
            <a:off x="5795540" y="3583918"/>
            <a:ext cx="575069" cy="707640"/>
          </a:xfrm>
          <a:prstGeom prst="bentConnector3">
            <a:avLst>
              <a:gd name="adj1" fmla="val 67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 Verbindung 55">
            <a:extLst>
              <a:ext uri="{FF2B5EF4-FFF2-40B4-BE49-F238E27FC236}">
                <a16:creationId xmlns:a16="http://schemas.microsoft.com/office/drawing/2014/main" id="{CBCE344E-02C9-8D44-9EE0-4494E099AB20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5798372" y="3583918"/>
            <a:ext cx="572237" cy="1097248"/>
          </a:xfrm>
          <a:prstGeom prst="bentConnector3">
            <a:avLst>
              <a:gd name="adj1" fmla="val 67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11">
            <a:extLst>
              <a:ext uri="{FF2B5EF4-FFF2-40B4-BE49-F238E27FC236}">
                <a16:creationId xmlns:a16="http://schemas.microsoft.com/office/drawing/2014/main" id="{010354B4-992B-0942-829B-72AC128AE359}"/>
              </a:ext>
            </a:extLst>
          </p:cNvPr>
          <p:cNvSpPr/>
          <p:nvPr/>
        </p:nvSpPr>
        <p:spPr>
          <a:xfrm>
            <a:off x="6366351" y="4404561"/>
            <a:ext cx="2490311" cy="42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chemeClr val="tx1"/>
                </a:solidFill>
              </a:rPr>
              <a:t>Final Score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B7CF47B4-31E7-B345-AF18-739859C17741}"/>
              </a:ext>
            </a:extLst>
          </p:cNvPr>
          <p:cNvGrpSpPr/>
          <p:nvPr/>
        </p:nvGrpSpPr>
        <p:grpSpPr>
          <a:xfrm>
            <a:off x="6268877" y="3317427"/>
            <a:ext cx="2592043" cy="533098"/>
            <a:chOff x="6224269" y="3317427"/>
            <a:chExt cx="2592043" cy="533098"/>
          </a:xfrm>
        </p:grpSpPr>
        <p:sp>
          <p:nvSpPr>
            <p:cNvPr id="39" name="Rectangle 111">
              <a:extLst>
                <a:ext uri="{FF2B5EF4-FFF2-40B4-BE49-F238E27FC236}">
                  <a16:creationId xmlns:a16="http://schemas.microsoft.com/office/drawing/2014/main" id="{18F2CA31-4FB5-3B40-BE68-9D4266C9CBD2}"/>
                </a:ext>
              </a:extLst>
            </p:cNvPr>
            <p:cNvSpPr/>
            <p:nvPr/>
          </p:nvSpPr>
          <p:spPr>
            <a:xfrm>
              <a:off x="6326001" y="3367918"/>
              <a:ext cx="751177" cy="43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AU" sz="1050">
                  <a:solidFill>
                    <a:schemeClr val="tx1"/>
                  </a:solidFill>
                </a:rPr>
                <a:t>Level 2 Score</a:t>
              </a:r>
            </a:p>
          </p:txBody>
        </p:sp>
        <p:sp>
          <p:nvSpPr>
            <p:cNvPr id="61" name="Rectangle 111">
              <a:extLst>
                <a:ext uri="{FF2B5EF4-FFF2-40B4-BE49-F238E27FC236}">
                  <a16:creationId xmlns:a16="http://schemas.microsoft.com/office/drawing/2014/main" id="{1D23D41C-8165-6A4C-B481-C1A9882879A3}"/>
                </a:ext>
              </a:extLst>
            </p:cNvPr>
            <p:cNvSpPr/>
            <p:nvPr/>
          </p:nvSpPr>
          <p:spPr>
            <a:xfrm>
              <a:off x="8063487" y="3361845"/>
              <a:ext cx="752825" cy="432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AU" sz="1050">
                  <a:solidFill>
                    <a:schemeClr val="tx1"/>
                  </a:solidFill>
                </a:rPr>
                <a:t>Level 1 Score</a:t>
              </a:r>
            </a:p>
          </p:txBody>
        </p:sp>
        <p:sp>
          <p:nvSpPr>
            <p:cNvPr id="66" name="Kreuz 65">
              <a:extLst>
                <a:ext uri="{FF2B5EF4-FFF2-40B4-BE49-F238E27FC236}">
                  <a16:creationId xmlns:a16="http://schemas.microsoft.com/office/drawing/2014/main" id="{A43E856C-CD80-4D4A-A6B4-D206725C94D0}"/>
                </a:ext>
              </a:extLst>
            </p:cNvPr>
            <p:cNvSpPr>
              <a:spLocks noChangeAspect="1"/>
            </p:cNvSpPr>
            <p:nvPr/>
          </p:nvSpPr>
          <p:spPr>
            <a:xfrm rot="18806995">
              <a:off x="7746542" y="3497216"/>
              <a:ext cx="216514" cy="216000"/>
            </a:xfrm>
            <a:prstGeom prst="plus">
              <a:avLst>
                <a:gd name="adj" fmla="val 456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69" name="Kreuz 68">
              <a:extLst>
                <a:ext uri="{FF2B5EF4-FFF2-40B4-BE49-F238E27FC236}">
                  <a16:creationId xmlns:a16="http://schemas.microsoft.com/office/drawing/2014/main" id="{ECF57AD0-3415-0443-842C-B4115B811FB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06720" y="3475918"/>
              <a:ext cx="216514" cy="216000"/>
            </a:xfrm>
            <a:prstGeom prst="plus">
              <a:avLst>
                <a:gd name="adj" fmla="val 4560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80" name="Rectangle 111">
              <a:extLst>
                <a:ext uri="{FF2B5EF4-FFF2-40B4-BE49-F238E27FC236}">
                  <a16:creationId xmlns:a16="http://schemas.microsoft.com/office/drawing/2014/main" id="{C69B522A-FA17-4742-A3D5-4CAC01974175}"/>
                </a:ext>
              </a:extLst>
            </p:cNvPr>
            <p:cNvSpPr/>
            <p:nvPr/>
          </p:nvSpPr>
          <p:spPr>
            <a:xfrm>
              <a:off x="7164270" y="3345895"/>
              <a:ext cx="655200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AU" sz="2800" b="1">
                  <a:solidFill>
                    <a:srgbClr val="0D5293"/>
                  </a:solidFill>
                </a:rPr>
                <a:t>1</a:t>
              </a:r>
              <a:endParaRPr lang="en-AU" sz="1100" b="1">
                <a:solidFill>
                  <a:srgbClr val="0D5293"/>
                </a:solidFill>
              </a:endParaRPr>
            </a:p>
          </p:txBody>
        </p:sp>
        <p:sp>
          <p:nvSpPr>
            <p:cNvPr id="78" name="Eckige Klammer rechts 77">
              <a:extLst>
                <a:ext uri="{FF2B5EF4-FFF2-40B4-BE49-F238E27FC236}">
                  <a16:creationId xmlns:a16="http://schemas.microsoft.com/office/drawing/2014/main" id="{D99F73F4-FE27-7B4F-92BD-5948EA23FD23}"/>
                </a:ext>
              </a:extLst>
            </p:cNvPr>
            <p:cNvSpPr/>
            <p:nvPr/>
          </p:nvSpPr>
          <p:spPr>
            <a:xfrm>
              <a:off x="7605159" y="3317427"/>
              <a:ext cx="53589" cy="533098"/>
            </a:xfrm>
            <a:prstGeom prst="rightBracket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Eckige Klammer rechts 81">
              <a:extLst>
                <a:ext uri="{FF2B5EF4-FFF2-40B4-BE49-F238E27FC236}">
                  <a16:creationId xmlns:a16="http://schemas.microsoft.com/office/drawing/2014/main" id="{E9DFFA6F-5254-DB49-95C8-E5D7BE193A99}"/>
                </a:ext>
              </a:extLst>
            </p:cNvPr>
            <p:cNvSpPr/>
            <p:nvPr/>
          </p:nvSpPr>
          <p:spPr>
            <a:xfrm rot="10800000">
              <a:off x="6224269" y="3317427"/>
              <a:ext cx="53589" cy="533098"/>
            </a:xfrm>
            <a:prstGeom prst="rightBracket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Dreieck 87">
            <a:extLst>
              <a:ext uri="{FF2B5EF4-FFF2-40B4-BE49-F238E27FC236}">
                <a16:creationId xmlns:a16="http://schemas.microsoft.com/office/drawing/2014/main" id="{644D6D5C-87AE-694B-8C1D-635FFC44E7D0}"/>
              </a:ext>
            </a:extLst>
          </p:cNvPr>
          <p:cNvSpPr/>
          <p:nvPr/>
        </p:nvSpPr>
        <p:spPr>
          <a:xfrm rot="10800000">
            <a:off x="6369062" y="4033941"/>
            <a:ext cx="2487600" cy="24770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/>
          </a:p>
        </p:txBody>
      </p:sp>
      <p:sp>
        <p:nvSpPr>
          <p:cNvPr id="90" name="Rectangle 111">
            <a:extLst>
              <a:ext uri="{FF2B5EF4-FFF2-40B4-BE49-F238E27FC236}">
                <a16:creationId xmlns:a16="http://schemas.microsoft.com/office/drawing/2014/main" id="{95753EFD-8514-F246-9EED-99ADC9795A27}"/>
              </a:ext>
            </a:extLst>
          </p:cNvPr>
          <p:cNvSpPr/>
          <p:nvPr/>
        </p:nvSpPr>
        <p:spPr>
          <a:xfrm>
            <a:off x="4350984" y="2261652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0.5</a:t>
            </a:r>
          </a:p>
        </p:txBody>
      </p:sp>
      <p:sp>
        <p:nvSpPr>
          <p:cNvPr id="91" name="Rectangle 111">
            <a:extLst>
              <a:ext uri="{FF2B5EF4-FFF2-40B4-BE49-F238E27FC236}">
                <a16:creationId xmlns:a16="http://schemas.microsoft.com/office/drawing/2014/main" id="{9D7F0CC2-C251-CF46-A3F4-84BBD5507620}"/>
              </a:ext>
            </a:extLst>
          </p:cNvPr>
          <p:cNvSpPr/>
          <p:nvPr/>
        </p:nvSpPr>
        <p:spPr>
          <a:xfrm>
            <a:off x="4350984" y="2458440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0.5</a:t>
            </a:r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03EA0681-9DD9-AB4E-B39A-8C0C64B9854E}"/>
              </a:ext>
            </a:extLst>
          </p:cNvPr>
          <p:cNvSpPr/>
          <p:nvPr/>
        </p:nvSpPr>
        <p:spPr>
          <a:xfrm>
            <a:off x="4350984" y="2813853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0.5</a:t>
            </a:r>
          </a:p>
        </p:txBody>
      </p:sp>
      <p:sp>
        <p:nvSpPr>
          <p:cNvPr id="93" name="Rectangle 111">
            <a:extLst>
              <a:ext uri="{FF2B5EF4-FFF2-40B4-BE49-F238E27FC236}">
                <a16:creationId xmlns:a16="http://schemas.microsoft.com/office/drawing/2014/main" id="{87EFDDE8-DEBB-D347-8180-C79BD2093DBA}"/>
              </a:ext>
            </a:extLst>
          </p:cNvPr>
          <p:cNvSpPr/>
          <p:nvPr/>
        </p:nvSpPr>
        <p:spPr>
          <a:xfrm>
            <a:off x="4350984" y="3008269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0.3</a:t>
            </a:r>
          </a:p>
        </p:txBody>
      </p:sp>
      <p:sp>
        <p:nvSpPr>
          <p:cNvPr id="94" name="Rectangle 111">
            <a:extLst>
              <a:ext uri="{FF2B5EF4-FFF2-40B4-BE49-F238E27FC236}">
                <a16:creationId xmlns:a16="http://schemas.microsoft.com/office/drawing/2014/main" id="{CD555A07-8E2C-3246-A075-6F82D8EF3A8C}"/>
              </a:ext>
            </a:extLst>
          </p:cNvPr>
          <p:cNvSpPr/>
          <p:nvPr/>
        </p:nvSpPr>
        <p:spPr>
          <a:xfrm>
            <a:off x="4350984" y="3202685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</a:t>
            </a:r>
          </a:p>
        </p:txBody>
      </p:sp>
      <p:sp>
        <p:nvSpPr>
          <p:cNvPr id="95" name="Rectangle 111">
            <a:extLst>
              <a:ext uri="{FF2B5EF4-FFF2-40B4-BE49-F238E27FC236}">
                <a16:creationId xmlns:a16="http://schemas.microsoft.com/office/drawing/2014/main" id="{4E70E5B9-8958-674C-A3A5-F5E5F5940280}"/>
              </a:ext>
            </a:extLst>
          </p:cNvPr>
          <p:cNvSpPr/>
          <p:nvPr/>
        </p:nvSpPr>
        <p:spPr>
          <a:xfrm>
            <a:off x="4350984" y="3541515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0.8</a:t>
            </a:r>
          </a:p>
        </p:txBody>
      </p:sp>
      <p:sp>
        <p:nvSpPr>
          <p:cNvPr id="96" name="Rectangle 111">
            <a:extLst>
              <a:ext uri="{FF2B5EF4-FFF2-40B4-BE49-F238E27FC236}">
                <a16:creationId xmlns:a16="http://schemas.microsoft.com/office/drawing/2014/main" id="{D5FD1848-A123-DF4F-8973-75818984B120}"/>
              </a:ext>
            </a:extLst>
          </p:cNvPr>
          <p:cNvSpPr/>
          <p:nvPr/>
        </p:nvSpPr>
        <p:spPr>
          <a:xfrm>
            <a:off x="4350984" y="3756059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</a:t>
            </a:r>
          </a:p>
        </p:txBody>
      </p:sp>
      <p:sp>
        <p:nvSpPr>
          <p:cNvPr id="97" name="Rectangle 111">
            <a:extLst>
              <a:ext uri="{FF2B5EF4-FFF2-40B4-BE49-F238E27FC236}">
                <a16:creationId xmlns:a16="http://schemas.microsoft.com/office/drawing/2014/main" id="{75A18B85-6812-DB49-B2BF-3EBDFB47794A}"/>
              </a:ext>
            </a:extLst>
          </p:cNvPr>
          <p:cNvSpPr/>
          <p:nvPr/>
        </p:nvSpPr>
        <p:spPr>
          <a:xfrm>
            <a:off x="4350984" y="4086013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1</a:t>
            </a:r>
          </a:p>
        </p:txBody>
      </p:sp>
      <p:sp>
        <p:nvSpPr>
          <p:cNvPr id="98" name="Rectangle 111">
            <a:extLst>
              <a:ext uri="{FF2B5EF4-FFF2-40B4-BE49-F238E27FC236}">
                <a16:creationId xmlns:a16="http://schemas.microsoft.com/office/drawing/2014/main" id="{59B1BE32-7E49-FE45-B254-0320B05D0F48}"/>
              </a:ext>
            </a:extLst>
          </p:cNvPr>
          <p:cNvSpPr/>
          <p:nvPr/>
        </p:nvSpPr>
        <p:spPr>
          <a:xfrm>
            <a:off x="4350984" y="4466273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1</a:t>
            </a:r>
          </a:p>
        </p:txBody>
      </p:sp>
      <p:sp>
        <p:nvSpPr>
          <p:cNvPr id="99" name="Rectangle 111">
            <a:extLst>
              <a:ext uri="{FF2B5EF4-FFF2-40B4-BE49-F238E27FC236}">
                <a16:creationId xmlns:a16="http://schemas.microsoft.com/office/drawing/2014/main" id="{EB6367E8-34EA-7D44-8B8E-AECEF5E46CD5}"/>
              </a:ext>
            </a:extLst>
          </p:cNvPr>
          <p:cNvSpPr/>
          <p:nvPr/>
        </p:nvSpPr>
        <p:spPr>
          <a:xfrm>
            <a:off x="5719879" y="2368820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0.25</a:t>
            </a:r>
          </a:p>
        </p:txBody>
      </p:sp>
      <p:sp>
        <p:nvSpPr>
          <p:cNvPr id="100" name="Rectangle 111">
            <a:extLst>
              <a:ext uri="{FF2B5EF4-FFF2-40B4-BE49-F238E27FC236}">
                <a16:creationId xmlns:a16="http://schemas.microsoft.com/office/drawing/2014/main" id="{7043E688-C04F-1843-B009-5E8BAB3132E1}"/>
              </a:ext>
            </a:extLst>
          </p:cNvPr>
          <p:cNvSpPr/>
          <p:nvPr/>
        </p:nvSpPr>
        <p:spPr>
          <a:xfrm>
            <a:off x="5719879" y="2990397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0.25</a:t>
            </a:r>
          </a:p>
        </p:txBody>
      </p:sp>
      <p:sp>
        <p:nvSpPr>
          <p:cNvPr id="101" name="Rectangle 111">
            <a:extLst>
              <a:ext uri="{FF2B5EF4-FFF2-40B4-BE49-F238E27FC236}">
                <a16:creationId xmlns:a16="http://schemas.microsoft.com/office/drawing/2014/main" id="{A65DC212-4F48-D84A-B4FF-6429949D36FD}"/>
              </a:ext>
            </a:extLst>
          </p:cNvPr>
          <p:cNvSpPr/>
          <p:nvPr/>
        </p:nvSpPr>
        <p:spPr>
          <a:xfrm>
            <a:off x="5719879" y="3607708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0.225</a:t>
            </a:r>
          </a:p>
        </p:txBody>
      </p:sp>
      <p:sp>
        <p:nvSpPr>
          <p:cNvPr id="102" name="Rectangle 111">
            <a:extLst>
              <a:ext uri="{FF2B5EF4-FFF2-40B4-BE49-F238E27FC236}">
                <a16:creationId xmlns:a16="http://schemas.microsoft.com/office/drawing/2014/main" id="{17EB24C2-38B3-594B-AE40-4D330495C9E7}"/>
              </a:ext>
            </a:extLst>
          </p:cNvPr>
          <p:cNvSpPr/>
          <p:nvPr/>
        </p:nvSpPr>
        <p:spPr>
          <a:xfrm>
            <a:off x="5719879" y="4092853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0.225</a:t>
            </a:r>
          </a:p>
        </p:txBody>
      </p:sp>
      <p:sp>
        <p:nvSpPr>
          <p:cNvPr id="103" name="Rectangle 111">
            <a:extLst>
              <a:ext uri="{FF2B5EF4-FFF2-40B4-BE49-F238E27FC236}">
                <a16:creationId xmlns:a16="http://schemas.microsoft.com/office/drawing/2014/main" id="{8FF92190-C2FB-8242-BAFB-ED5FEE41C7EA}"/>
              </a:ext>
            </a:extLst>
          </p:cNvPr>
          <p:cNvSpPr/>
          <p:nvPr/>
        </p:nvSpPr>
        <p:spPr>
          <a:xfrm>
            <a:off x="5719879" y="4484778"/>
            <a:ext cx="547084" cy="207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050">
                <a:solidFill>
                  <a:srgbClr val="0D5293"/>
                </a:solidFill>
              </a:rPr>
              <a:t>0.05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7B5FECA-F723-ED43-9392-DF7E8FC29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85" y="2579057"/>
            <a:ext cx="1683222" cy="18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82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B81A4B-21F1-4404-866D-201D78AB48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15" name="图片 15">
            <a:extLst>
              <a:ext uri="{FF2B5EF4-FFF2-40B4-BE49-F238E27FC236}">
                <a16:creationId xmlns:a16="http://schemas.microsoft.com/office/drawing/2014/main" id="{122F6DF0-F934-4742-88A7-DDCA5F6A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31" t="26222" r="8191" b="16129"/>
          <a:stretch/>
        </p:blipFill>
        <p:spPr>
          <a:xfrm>
            <a:off x="316318" y="3226248"/>
            <a:ext cx="6445943" cy="1622291"/>
          </a:xfrm>
          <a:prstGeom prst="rect">
            <a:avLst/>
          </a:prstGeom>
        </p:spPr>
      </p:pic>
      <p:sp>
        <p:nvSpPr>
          <p:cNvPr id="20" name="Titel 2">
            <a:extLst>
              <a:ext uri="{FF2B5EF4-FFF2-40B4-BE49-F238E27FC236}">
                <a16:creationId xmlns:a16="http://schemas.microsoft.com/office/drawing/2014/main" id="{1CEF7510-A103-431A-BEB0-DB78CD30AB93}"/>
              </a:ext>
            </a:extLst>
          </p:cNvPr>
          <p:cNvSpPr txBox="1">
            <a:spLocks/>
          </p:cNvSpPr>
          <p:nvPr/>
        </p:nvSpPr>
        <p:spPr>
          <a:xfrm>
            <a:off x="318009" y="314014"/>
            <a:ext cx="7898979" cy="380810"/>
          </a:xfrm>
          <a:prstGeom prst="rect">
            <a:avLst/>
          </a:prstGeom>
        </p:spPr>
        <p:txBody>
          <a:bodyPr lIns="91440" tIns="0" rIns="91440" bIns="45720" anchor="t"/>
          <a:lstStyle>
            <a:lvl1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5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AU" altLang="zh-CN">
                <a:ea typeface="+mj-lt"/>
                <a:cs typeface="+mj-lt"/>
              </a:rPr>
              <a:t>Variational autoencoders enabled us to consider visual resonance between input and recommended items</a:t>
            </a:r>
            <a:endParaRPr lang="en-AU">
              <a:cs typeface="Arial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A2F853C-7CEF-4D19-8B0A-C042112A4A96}"/>
              </a:ext>
            </a:extLst>
          </p:cNvPr>
          <p:cNvGrpSpPr/>
          <p:nvPr/>
        </p:nvGrpSpPr>
        <p:grpSpPr>
          <a:xfrm>
            <a:off x="417554" y="1533469"/>
            <a:ext cx="6263090" cy="1306695"/>
            <a:chOff x="823849" y="1668823"/>
            <a:chExt cx="5907154" cy="935721"/>
          </a:xfrm>
        </p:grpSpPr>
        <p:pic>
          <p:nvPicPr>
            <p:cNvPr id="8" name="图片 8" descr="图形用户界面&#10;&#10;已自动生成说明">
              <a:extLst>
                <a:ext uri="{FF2B5EF4-FFF2-40B4-BE49-F238E27FC236}">
                  <a16:creationId xmlns:a16="http://schemas.microsoft.com/office/drawing/2014/main" id="{A9AED94E-B77B-45DC-A8C7-A5B1650A1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40" t="13998" r="10063" b="8249"/>
            <a:stretch/>
          </p:blipFill>
          <p:spPr>
            <a:xfrm>
              <a:off x="4919250" y="1698792"/>
              <a:ext cx="1811753" cy="905752"/>
            </a:xfrm>
            <a:prstGeom prst="rect">
              <a:avLst/>
            </a:prstGeom>
          </p:spPr>
        </p:pic>
        <p:pic>
          <p:nvPicPr>
            <p:cNvPr id="9" name="图片 12" descr="图形用户界面&#10;&#10;已自动生成说明">
              <a:extLst>
                <a:ext uri="{FF2B5EF4-FFF2-40B4-BE49-F238E27FC236}">
                  <a16:creationId xmlns:a16="http://schemas.microsoft.com/office/drawing/2014/main" id="{A11ED398-A28F-42E3-B50B-80987F29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26" t="13861" r="9710" b="9734"/>
            <a:stretch/>
          </p:blipFill>
          <p:spPr>
            <a:xfrm>
              <a:off x="2875223" y="1669014"/>
              <a:ext cx="1804406" cy="905876"/>
            </a:xfrm>
            <a:prstGeom prst="rect">
              <a:avLst/>
            </a:prstGeom>
          </p:spPr>
        </p:pic>
        <p:pic>
          <p:nvPicPr>
            <p:cNvPr id="13" name="图片 14">
              <a:extLst>
                <a:ext uri="{FF2B5EF4-FFF2-40B4-BE49-F238E27FC236}">
                  <a16:creationId xmlns:a16="http://schemas.microsoft.com/office/drawing/2014/main" id="{6C27479F-E41D-40F4-BF5C-CED47F897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64" t="13857" r="9672" b="9428"/>
            <a:stretch/>
          </p:blipFill>
          <p:spPr>
            <a:xfrm>
              <a:off x="823849" y="1668823"/>
              <a:ext cx="1811753" cy="905877"/>
            </a:xfrm>
            <a:prstGeom prst="rect">
              <a:avLst/>
            </a:prstGeom>
          </p:spPr>
        </p:pic>
      </p:grpSp>
      <p:sp>
        <p:nvSpPr>
          <p:cNvPr id="3" name="Rectangle 14">
            <a:extLst>
              <a:ext uri="{FF2B5EF4-FFF2-40B4-BE49-F238E27FC236}">
                <a16:creationId xmlns:a16="http://schemas.microsoft.com/office/drawing/2014/main" id="{EAB8B7C5-B171-4266-8121-3ADBDA065C6B}"/>
              </a:ext>
            </a:extLst>
          </p:cNvPr>
          <p:cNvSpPr/>
          <p:nvPr/>
        </p:nvSpPr>
        <p:spPr>
          <a:xfrm>
            <a:off x="395290" y="1241242"/>
            <a:ext cx="4012746" cy="288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200" b="1">
                <a:solidFill>
                  <a:srgbClr val="0065BD"/>
                </a:solidFill>
              </a:rPr>
              <a:t>Original vs reconstructed cover images</a:t>
            </a:r>
            <a:endParaRPr lang="en-AU" sz="1200" b="1">
              <a:solidFill>
                <a:srgbClr val="0065BD"/>
              </a:solidFill>
              <a:cs typeface="Arial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FC66E645-1FCD-4610-A994-5E2CCEE34E33}"/>
              </a:ext>
            </a:extLst>
          </p:cNvPr>
          <p:cNvSpPr/>
          <p:nvPr/>
        </p:nvSpPr>
        <p:spPr>
          <a:xfrm>
            <a:off x="415342" y="2960754"/>
            <a:ext cx="4915114" cy="288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AU" sz="1200" b="1">
                <a:solidFill>
                  <a:srgbClr val="0065BD"/>
                </a:solidFill>
              </a:rPr>
              <a:t>Similar cover images found by VAE clustering algorithm</a:t>
            </a:r>
            <a:endParaRPr lang="en-AU" sz="1200" b="1">
              <a:solidFill>
                <a:srgbClr val="0065B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38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de-DE" sz="240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err="1"/>
              <a:t>Challenges</a:t>
            </a:r>
            <a:endParaRPr lang="de-DE"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Approach</a:t>
            </a:r>
            <a:endParaRPr lang="de-DE"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First-stage </a:t>
            </a:r>
            <a:r>
              <a:rPr lang="de-DE" sz="2400" err="1"/>
              <a:t>models</a:t>
            </a:r>
            <a:endParaRPr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Second-stage </a:t>
            </a:r>
            <a:r>
              <a:rPr lang="de-DE" sz="2400" err="1"/>
              <a:t>models</a:t>
            </a:r>
            <a:endParaRPr sz="2400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/>
              <a:t>Results</a:t>
            </a:r>
            <a:endParaRPr lang="de-DE" sz="2400"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162894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76C29081-45EB-5843-9966-23406E362E3D}"/>
              </a:ext>
            </a:extLst>
          </p:cNvPr>
          <p:cNvSpPr/>
          <p:nvPr/>
        </p:nvSpPr>
        <p:spPr>
          <a:xfrm>
            <a:off x="9144000" y="-482010"/>
            <a:ext cx="1667273" cy="412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solidFill>
                  <a:schemeClr val="tx1"/>
                </a:solidFill>
              </a:rPr>
              <a:t>Zeit</a:t>
            </a:r>
            <a:r>
              <a:rPr lang="de-DE" sz="1050">
                <a:solidFill>
                  <a:schemeClr val="tx1"/>
                </a:solidFill>
              </a:rPr>
              <a:t>: 01:00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0DB416E-96C7-924A-91F5-847BDC807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30</a:t>
            </a:fld>
            <a:endParaRPr lang="de-DE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1B82C09-3E43-2440-AFAE-F79B6E9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pPr>
              <a:lnSpc>
                <a:spcPts val="3000"/>
              </a:lnSpc>
            </a:pPr>
            <a:r>
              <a:rPr lang="en-AU" sz="2400"/>
              <a:t>Our model boosted proposals that were previously </a:t>
            </a:r>
            <a:br>
              <a:rPr lang="en-AU" sz="2400"/>
            </a:br>
            <a:r>
              <a:rPr lang="en-AU" sz="2400"/>
              <a:t>ignored</a:t>
            </a:r>
          </a:p>
        </p:txBody>
      </p:sp>
      <p:sp>
        <p:nvSpPr>
          <p:cNvPr id="65" name="Rectangle 111">
            <a:extLst>
              <a:ext uri="{FF2B5EF4-FFF2-40B4-BE49-F238E27FC236}">
                <a16:creationId xmlns:a16="http://schemas.microsoft.com/office/drawing/2014/main" id="{CE484115-9D5E-7446-8C12-CF093F1367C6}"/>
              </a:ext>
            </a:extLst>
          </p:cNvPr>
          <p:cNvSpPr/>
          <p:nvPr/>
        </p:nvSpPr>
        <p:spPr>
          <a:xfrm>
            <a:off x="395288" y="1207110"/>
            <a:ext cx="5065710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Results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67" name="Rectangle 111">
            <a:extLst>
              <a:ext uri="{FF2B5EF4-FFF2-40B4-BE49-F238E27FC236}">
                <a16:creationId xmlns:a16="http://schemas.microsoft.com/office/drawing/2014/main" id="{C6100C1B-8D85-8F44-B047-17DEE22F1F9D}"/>
              </a:ext>
            </a:extLst>
          </p:cNvPr>
          <p:cNvSpPr/>
          <p:nvPr/>
        </p:nvSpPr>
        <p:spPr>
          <a:xfrm>
            <a:off x="5592138" y="1207110"/>
            <a:ext cx="3234796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Description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5FD176-DE13-0C45-A236-4018A73A8DBC}"/>
              </a:ext>
            </a:extLst>
          </p:cNvPr>
          <p:cNvSpPr txBox="1"/>
          <p:nvPr/>
        </p:nvSpPr>
        <p:spPr>
          <a:xfrm>
            <a:off x="5592139" y="1669779"/>
            <a:ext cx="3234793" cy="145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D5293"/>
                </a:solidFill>
                <a:latin typeface="+mn-lt"/>
              </a:rPr>
              <a:t>Only impacts the ranking </a:t>
            </a:r>
            <a:r>
              <a:rPr lang="en-US" sz="1200">
                <a:latin typeface="+mn-lt"/>
              </a:rPr>
              <a:t>of the recommendations created previously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Out of re-ranked books, we take out the 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D5293"/>
                </a:solidFill>
                <a:latin typeface="+mn-lt"/>
              </a:rPr>
              <a:t>Top 5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Books that were not considered previously are now taken into account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200" b="1">
              <a:solidFill>
                <a:srgbClr val="0D5293"/>
              </a:solidFill>
              <a:latin typeface="+mn-lt"/>
            </a:endParaRPr>
          </a:p>
        </p:txBody>
      </p:sp>
      <p:sp>
        <p:nvSpPr>
          <p:cNvPr id="27" name="Rectangle 111">
            <a:extLst>
              <a:ext uri="{FF2B5EF4-FFF2-40B4-BE49-F238E27FC236}">
                <a16:creationId xmlns:a16="http://schemas.microsoft.com/office/drawing/2014/main" id="{BF4FF0EC-2688-3242-A5C7-D0ADA8E6DB11}"/>
              </a:ext>
            </a:extLst>
          </p:cNvPr>
          <p:cNvSpPr/>
          <p:nvPr/>
        </p:nvSpPr>
        <p:spPr>
          <a:xfrm>
            <a:off x="5592138" y="3209344"/>
            <a:ext cx="3234796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Limitations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32AA2A4-A98C-FB46-B766-0CAB710E4C23}"/>
              </a:ext>
            </a:extLst>
          </p:cNvPr>
          <p:cNvSpPr txBox="1"/>
          <p:nvPr/>
        </p:nvSpPr>
        <p:spPr>
          <a:xfrm>
            <a:off x="5592139" y="3665570"/>
            <a:ext cx="3234793" cy="6140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rgbClr val="0D5293"/>
                </a:solidFill>
                <a:latin typeface="+mn-lt"/>
              </a:rPr>
              <a:t>Many missing values </a:t>
            </a:r>
            <a:r>
              <a:rPr lang="en-US" sz="1200">
                <a:latin typeface="+mn-lt"/>
              </a:rPr>
              <a:t>in external data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Rely on a few features only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E329DC2-8491-405B-A30F-D576119B9A5B}"/>
              </a:ext>
            </a:extLst>
          </p:cNvPr>
          <p:cNvGrpSpPr/>
          <p:nvPr/>
        </p:nvGrpSpPr>
        <p:grpSpPr>
          <a:xfrm>
            <a:off x="519215" y="1669779"/>
            <a:ext cx="4817856" cy="2910617"/>
            <a:chOff x="395288" y="1642533"/>
            <a:chExt cx="4817856" cy="2910617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31C80AA-C1BC-9E44-A82A-CA6022488566}"/>
                </a:ext>
              </a:extLst>
            </p:cNvPr>
            <p:cNvSpPr txBox="1"/>
            <p:nvPr/>
          </p:nvSpPr>
          <p:spPr>
            <a:xfrm>
              <a:off x="395288" y="1642533"/>
              <a:ext cx="1958445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b="1">
                  <a:solidFill>
                    <a:srgbClr val="0D5293"/>
                  </a:solidFill>
                  <a:latin typeface="+mn-lt"/>
                </a:rPr>
                <a:t>1</a:t>
              </a:r>
              <a:r>
                <a:rPr lang="en-US" sz="1200" b="1" baseline="30000">
                  <a:solidFill>
                    <a:srgbClr val="0D5293"/>
                  </a:solidFill>
                  <a:latin typeface="+mn-lt"/>
                </a:rPr>
                <a:t>st</a:t>
              </a:r>
              <a:r>
                <a:rPr lang="en-US" sz="1200" b="1">
                  <a:solidFill>
                    <a:srgbClr val="0D5293"/>
                  </a:solidFill>
                  <a:latin typeface="+mn-lt"/>
                </a:rPr>
                <a:t> stage output</a:t>
              </a:r>
            </a:p>
          </p:txBody>
        </p: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E8B1B3DC-B1D3-9241-B6B5-8226FA35EED6}"/>
                </a:ext>
              </a:extLst>
            </p:cNvPr>
            <p:cNvSpPr txBox="1"/>
            <p:nvPr/>
          </p:nvSpPr>
          <p:spPr>
            <a:xfrm>
              <a:off x="395288" y="3178087"/>
              <a:ext cx="1958445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b="1">
                  <a:solidFill>
                    <a:srgbClr val="0D5293"/>
                  </a:solidFill>
                  <a:latin typeface="+mn-lt"/>
                </a:rPr>
                <a:t>2</a:t>
              </a:r>
              <a:r>
                <a:rPr lang="en-US" sz="1200" b="1" baseline="30000">
                  <a:solidFill>
                    <a:srgbClr val="0D5293"/>
                  </a:solidFill>
                  <a:latin typeface="+mn-lt"/>
                </a:rPr>
                <a:t>nd</a:t>
              </a:r>
              <a:r>
                <a:rPr lang="en-US" sz="1200" b="1">
                  <a:solidFill>
                    <a:srgbClr val="0D5293"/>
                  </a:solidFill>
                  <a:latin typeface="+mn-lt"/>
                </a:rPr>
                <a:t> stage output</a:t>
              </a:r>
            </a:p>
          </p:txBody>
        </p:sp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FFF1190A-0680-2A48-AC1B-A76EE85D0885}"/>
                </a:ext>
              </a:extLst>
            </p:cNvPr>
            <p:cNvCxnSpPr/>
            <p:nvPr/>
          </p:nvCxnSpPr>
          <p:spPr>
            <a:xfrm>
              <a:off x="1147482" y="1998666"/>
              <a:ext cx="0" cy="9452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6" name="Picture 12" descr="Knight: A Chronicle of the Sibyl&amp;#39;s War (English Edition) eBook: Zahn,  Timothy: Amazon.de: Kindle-Shop">
              <a:extLst>
                <a:ext uri="{FF2B5EF4-FFF2-40B4-BE49-F238E27FC236}">
                  <a16:creationId xmlns:a16="http://schemas.microsoft.com/office/drawing/2014/main" id="{D8EE8D84-DB54-CE4F-8DED-ABC223E49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3600457"/>
              <a:ext cx="583084" cy="95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Knight of the Silver Circle (eBook, ePUB) von Duncan M. Hamilton -  Portofrei bei bücher.de">
              <a:extLst>
                <a:ext uri="{FF2B5EF4-FFF2-40B4-BE49-F238E27FC236}">
                  <a16:creationId xmlns:a16="http://schemas.microsoft.com/office/drawing/2014/main" id="{BC19D585-26BE-9244-B9A6-6C9F91973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026" y="3601136"/>
              <a:ext cx="625273" cy="9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Salvation Lost - Hamilton, Peter F.">
              <a:extLst>
                <a:ext uri="{FF2B5EF4-FFF2-40B4-BE49-F238E27FC236}">
                  <a16:creationId xmlns:a16="http://schemas.microsoft.com/office/drawing/2014/main" id="{92AAC22F-B933-D14B-8529-EE412D544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223" y="3600458"/>
              <a:ext cx="622669" cy="9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King of the Road (The Brotherhood of the Wheel, 2): Belcher, R. S.:  9780765390158: Amazon.com: Books">
              <a:extLst>
                <a:ext uri="{FF2B5EF4-FFF2-40B4-BE49-F238E27FC236}">
                  <a16:creationId xmlns:a16="http://schemas.microsoft.com/office/drawing/2014/main" id="{BF7F698D-BF2A-6D48-9044-D047CACF1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816" y="3605758"/>
              <a:ext cx="622669" cy="9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rïan T1 - Semblables eBook: Riguel, Saïph: Amazon.fr">
              <a:extLst>
                <a:ext uri="{FF2B5EF4-FFF2-40B4-BE49-F238E27FC236}">
                  <a16:creationId xmlns:a16="http://schemas.microsoft.com/office/drawing/2014/main" id="{9D8062A4-A499-F54A-A833-05C4A78AC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67" y="3600457"/>
              <a:ext cx="665464" cy="94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 descr="Dealbreaker (The Bounceback, Band 2): Amazon.de: Beckett, L. X.:  Fremdsprachige Bücher">
              <a:extLst>
                <a:ext uri="{FF2B5EF4-FFF2-40B4-BE49-F238E27FC236}">
                  <a16:creationId xmlns:a16="http://schemas.microsoft.com/office/drawing/2014/main" id="{AE30FDA7-2A19-864E-8439-EFBDCC4C8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992" y="3598475"/>
              <a:ext cx="618221" cy="9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Gerade Verbindung 25">
              <a:extLst>
                <a:ext uri="{FF2B5EF4-FFF2-40B4-BE49-F238E27FC236}">
                  <a16:creationId xmlns:a16="http://schemas.microsoft.com/office/drawing/2014/main" id="{E6D083C5-1231-6047-8CA7-C26DDB92631E}"/>
                </a:ext>
              </a:extLst>
            </p:cNvPr>
            <p:cNvCxnSpPr/>
            <p:nvPr/>
          </p:nvCxnSpPr>
          <p:spPr>
            <a:xfrm>
              <a:off x="1147482" y="3600458"/>
              <a:ext cx="0" cy="9452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12" descr="Knight: A Chronicle of the Sibyl&amp;#39;s War (English Edition) eBook: Zahn,  Timothy: Amazon.de: Kindle-Shop">
              <a:extLst>
                <a:ext uri="{FF2B5EF4-FFF2-40B4-BE49-F238E27FC236}">
                  <a16:creationId xmlns:a16="http://schemas.microsoft.com/office/drawing/2014/main" id="{54249F8D-6EE4-E045-B76D-F2FFD6FD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8" y="1998666"/>
              <a:ext cx="583084" cy="952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 descr="Salvation Lost - Hamilton, Peter F.">
              <a:extLst>
                <a:ext uri="{FF2B5EF4-FFF2-40B4-BE49-F238E27FC236}">
                  <a16:creationId xmlns:a16="http://schemas.microsoft.com/office/drawing/2014/main" id="{E39FF8CA-85DF-B54F-9187-56FBE455D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630" y="1995488"/>
              <a:ext cx="622669" cy="9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Knight of the Silver Circle (eBook, ePUB) von Duncan M. Hamilton -  Portofrei bei bücher.de">
              <a:extLst>
                <a:ext uri="{FF2B5EF4-FFF2-40B4-BE49-F238E27FC236}">
                  <a16:creationId xmlns:a16="http://schemas.microsoft.com/office/drawing/2014/main" id="{8E7DC9C4-E934-9841-B8AE-E1F2A1EFC6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6948" y="1996428"/>
              <a:ext cx="625273" cy="95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 descr="Irïan T1 - Semblables eBook: Riguel, Saïph: Amazon.fr">
              <a:extLst>
                <a:ext uri="{FF2B5EF4-FFF2-40B4-BE49-F238E27FC236}">
                  <a16:creationId xmlns:a16="http://schemas.microsoft.com/office/drawing/2014/main" id="{7E2E3183-739F-AA48-BB0B-69C1550B1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021" y="1998665"/>
              <a:ext cx="665464" cy="945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8" descr="King of the Road (The Brotherhood of the Wheel, 2): Belcher, R. S.:  9780765390158: Amazon.com: Books">
              <a:extLst>
                <a:ext uri="{FF2B5EF4-FFF2-40B4-BE49-F238E27FC236}">
                  <a16:creationId xmlns:a16="http://schemas.microsoft.com/office/drawing/2014/main" id="{0EF293BA-372A-2541-85DF-E92A5950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167" y="1995488"/>
              <a:ext cx="622669" cy="946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images.macmillan.com/folio-assets/macmillan_us_...">
              <a:extLst>
                <a:ext uri="{FF2B5EF4-FFF2-40B4-BE49-F238E27FC236}">
                  <a16:creationId xmlns:a16="http://schemas.microsoft.com/office/drawing/2014/main" id="{51892F12-8443-F145-96C3-2669DD408B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2734" y="2004909"/>
              <a:ext cx="607919" cy="92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Gekrümmte Verbindung 5">
              <a:extLst>
                <a:ext uri="{FF2B5EF4-FFF2-40B4-BE49-F238E27FC236}">
                  <a16:creationId xmlns:a16="http://schemas.microsoft.com/office/drawing/2014/main" id="{BBFC6DE7-7DAE-8F4E-BD99-B2AF5B922EEB}"/>
                </a:ext>
              </a:extLst>
            </p:cNvPr>
            <p:cNvCxnSpPr>
              <a:cxnSpLocks/>
              <a:stCxn id="30" idx="2"/>
              <a:endCxn id="1040" idx="0"/>
            </p:cNvCxnSpPr>
            <p:nvPr/>
          </p:nvCxnSpPr>
          <p:spPr>
            <a:xfrm rot="16200000" flipH="1">
              <a:off x="1641283" y="2886183"/>
              <a:ext cx="652956" cy="775593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krümmte Verbindung 37">
              <a:extLst>
                <a:ext uri="{FF2B5EF4-FFF2-40B4-BE49-F238E27FC236}">
                  <a16:creationId xmlns:a16="http://schemas.microsoft.com/office/drawing/2014/main" id="{36295E18-8B7F-F14A-A313-726F52149221}"/>
                </a:ext>
              </a:extLst>
            </p:cNvPr>
            <p:cNvCxnSpPr>
              <a:cxnSpLocks/>
              <a:stCxn id="31" idx="2"/>
              <a:endCxn id="1038" idx="0"/>
            </p:cNvCxnSpPr>
            <p:nvPr/>
          </p:nvCxnSpPr>
          <p:spPr>
            <a:xfrm rot="5400000">
              <a:off x="1622777" y="2904328"/>
              <a:ext cx="652694" cy="74092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krümmte Verbindung 40">
              <a:extLst>
                <a:ext uri="{FF2B5EF4-FFF2-40B4-BE49-F238E27FC236}">
                  <a16:creationId xmlns:a16="http://schemas.microsoft.com/office/drawing/2014/main" id="{4943A7DC-FD68-CF4F-8377-D4A39DAF0FFD}"/>
                </a:ext>
              </a:extLst>
            </p:cNvPr>
            <p:cNvCxnSpPr>
              <a:cxnSpLocks/>
              <a:stCxn id="32" idx="2"/>
              <a:endCxn id="1044" idx="0"/>
            </p:cNvCxnSpPr>
            <p:nvPr/>
          </p:nvCxnSpPr>
          <p:spPr>
            <a:xfrm rot="16200000" flipH="1">
              <a:off x="3180053" y="2873610"/>
              <a:ext cx="656547" cy="79714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krümmte Verbindung 43">
              <a:extLst>
                <a:ext uri="{FF2B5EF4-FFF2-40B4-BE49-F238E27FC236}">
                  <a16:creationId xmlns:a16="http://schemas.microsoft.com/office/drawing/2014/main" id="{D167FF82-2E29-1E4B-978A-EBB758315B96}"/>
                </a:ext>
              </a:extLst>
            </p:cNvPr>
            <p:cNvCxnSpPr>
              <a:cxnSpLocks/>
              <a:stCxn id="33" idx="2"/>
              <a:endCxn id="1042" idx="0"/>
            </p:cNvCxnSpPr>
            <p:nvPr/>
          </p:nvCxnSpPr>
          <p:spPr>
            <a:xfrm rot="5400000">
              <a:off x="3176549" y="2896805"/>
              <a:ext cx="663556" cy="75435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krümmte Verbindung 46">
              <a:extLst>
                <a:ext uri="{FF2B5EF4-FFF2-40B4-BE49-F238E27FC236}">
                  <a16:creationId xmlns:a16="http://schemas.microsoft.com/office/drawing/2014/main" id="{A01DB258-EF7C-8C43-BA23-45D8459E3B51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rot="16200000" flipH="1">
              <a:off x="4864821" y="2760636"/>
              <a:ext cx="180196" cy="51645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krümmte Verbindung 49">
              <a:extLst>
                <a:ext uri="{FF2B5EF4-FFF2-40B4-BE49-F238E27FC236}">
                  <a16:creationId xmlns:a16="http://schemas.microsoft.com/office/drawing/2014/main" id="{30BF2071-C9C0-3D44-8FCF-67BB9FA97486}"/>
                </a:ext>
              </a:extLst>
            </p:cNvPr>
            <p:cNvCxnSpPr>
              <a:cxnSpLocks/>
              <a:endCxn id="1046" idx="0"/>
            </p:cNvCxnSpPr>
            <p:nvPr/>
          </p:nvCxnSpPr>
          <p:spPr>
            <a:xfrm rot="10800000" flipV="1">
              <a:off x="4680104" y="3309961"/>
              <a:ext cx="516453" cy="288514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3678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de-DE" sz="240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err="1"/>
              <a:t>Challenges</a:t>
            </a:r>
            <a:endParaRPr sz="2400" err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Approach</a:t>
            </a:r>
            <a:endParaRPr lang="de-DE" sz="2400" b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First-stage </a:t>
            </a:r>
            <a:r>
              <a:rPr lang="de-DE" sz="2400" err="1"/>
              <a:t>models</a:t>
            </a:r>
            <a:endParaRPr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Second-stage </a:t>
            </a:r>
            <a:r>
              <a:rPr lang="de-DE" sz="2400" err="1"/>
              <a:t>models</a:t>
            </a:r>
            <a:endParaRPr sz="2400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b="1"/>
              <a:t>Results</a:t>
            </a:r>
            <a:endParaRPr lang="de-DE" sz="2400" b="1"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lang="de-DE" sz="2400" b="1">
              <a:solidFill>
                <a:schemeClr val="lt2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3187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76C29081-45EB-5843-9966-23406E362E3D}"/>
              </a:ext>
            </a:extLst>
          </p:cNvPr>
          <p:cNvSpPr/>
          <p:nvPr/>
        </p:nvSpPr>
        <p:spPr>
          <a:xfrm>
            <a:off x="9144000" y="-482010"/>
            <a:ext cx="1667273" cy="412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solidFill>
                  <a:schemeClr val="tx1"/>
                </a:solidFill>
              </a:rPr>
              <a:t>Zeit</a:t>
            </a:r>
            <a:r>
              <a:rPr lang="de-DE" sz="1050">
                <a:solidFill>
                  <a:schemeClr val="tx1"/>
                </a:solidFill>
              </a:rPr>
              <a:t>: 01:00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0DB416E-96C7-924A-91F5-847BDC807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32</a:t>
            </a:fld>
            <a:endParaRPr lang="de-DE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1B82C09-3E43-2440-AFAE-F79B6E9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7952954" cy="410400"/>
          </a:xfrm>
          <a:prstGeom prst="rect">
            <a:avLst/>
          </a:prstGeom>
        </p:spPr>
        <p:txBody>
          <a:bodyPr lIns="91440" tIns="0" rIns="91440" bIns="45720" anchor="t"/>
          <a:lstStyle/>
          <a:p>
            <a:pPr>
              <a:lnSpc>
                <a:spcPts val="3000"/>
              </a:lnSpc>
            </a:pPr>
            <a:r>
              <a:rPr lang="en-AU" sz="2400"/>
              <a:t>Our model performs well in most cases, but seems limited for a particular group of books</a:t>
            </a:r>
          </a:p>
        </p:txBody>
      </p:sp>
      <p:sp>
        <p:nvSpPr>
          <p:cNvPr id="65" name="Rectangle 111">
            <a:extLst>
              <a:ext uri="{FF2B5EF4-FFF2-40B4-BE49-F238E27FC236}">
                <a16:creationId xmlns:a16="http://schemas.microsoft.com/office/drawing/2014/main" id="{CE484115-9D5E-7446-8C12-CF093F1367C6}"/>
              </a:ext>
            </a:extLst>
          </p:cNvPr>
          <p:cNvSpPr/>
          <p:nvPr/>
        </p:nvSpPr>
        <p:spPr>
          <a:xfrm>
            <a:off x="3761298" y="1208417"/>
            <a:ext cx="5065710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Examples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67" name="Rectangle 111">
            <a:extLst>
              <a:ext uri="{FF2B5EF4-FFF2-40B4-BE49-F238E27FC236}">
                <a16:creationId xmlns:a16="http://schemas.microsoft.com/office/drawing/2014/main" id="{C6100C1B-8D85-8F44-B047-17DEE22F1F9D}"/>
              </a:ext>
            </a:extLst>
          </p:cNvPr>
          <p:cNvSpPr/>
          <p:nvPr/>
        </p:nvSpPr>
        <p:spPr>
          <a:xfrm>
            <a:off x="395290" y="1208418"/>
            <a:ext cx="3234796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Performance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595FD176-DE13-0C45-A236-4018A73A8DBC}"/>
              </a:ext>
            </a:extLst>
          </p:cNvPr>
          <p:cNvSpPr txBox="1"/>
          <p:nvPr/>
        </p:nvSpPr>
        <p:spPr>
          <a:xfrm>
            <a:off x="400255" y="1755545"/>
            <a:ext cx="3205067" cy="1666482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b="1">
                <a:solidFill>
                  <a:srgbClr val="0D5293"/>
                </a:solidFill>
                <a:latin typeface="+mn-lt"/>
              </a:rPr>
              <a:t>Our model performs great for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200" b="1">
              <a:solidFill>
                <a:srgbClr val="0D5293"/>
              </a:solidFill>
              <a:latin typeface="+mn-lt"/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Books that are part of a series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Books by authors that wrote many similar books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Books of a specific subject area for which there are many alternatives</a:t>
            </a:r>
          </a:p>
          <a:p>
            <a:pPr marL="628650" lvl="1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Children’s Books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292694F-7565-488A-82BB-2073CF892E89}"/>
              </a:ext>
            </a:extLst>
          </p:cNvPr>
          <p:cNvGrpSpPr/>
          <p:nvPr/>
        </p:nvGrpSpPr>
        <p:grpSpPr>
          <a:xfrm>
            <a:off x="3937070" y="1886314"/>
            <a:ext cx="4472126" cy="947134"/>
            <a:chOff x="3799916" y="1727832"/>
            <a:chExt cx="4472126" cy="947134"/>
          </a:xfrm>
        </p:grpSpPr>
        <p:pic>
          <p:nvPicPr>
            <p:cNvPr id="1026" name="Picture 2" descr="The Lord of the Rings">
              <a:extLst>
                <a:ext uri="{FF2B5EF4-FFF2-40B4-BE49-F238E27FC236}">
                  <a16:creationId xmlns:a16="http://schemas.microsoft.com/office/drawing/2014/main" id="{82D551ED-E188-8548-BE4F-48192FF98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916" y="1741494"/>
              <a:ext cx="613335" cy="92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FFF1190A-0680-2A48-AC1B-A76EE85D0885}"/>
                </a:ext>
              </a:extLst>
            </p:cNvPr>
            <p:cNvCxnSpPr>
              <a:cxnSpLocks/>
            </p:cNvCxnSpPr>
            <p:nvPr/>
          </p:nvCxnSpPr>
          <p:spPr>
            <a:xfrm>
              <a:off x="4543145" y="1729722"/>
              <a:ext cx="0" cy="9452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763696-14E7-F44D-ABA9-89E67FC9C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040" y="1736755"/>
              <a:ext cx="627964" cy="92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8" name="Picture 16">
              <a:extLst>
                <a:ext uri="{FF2B5EF4-FFF2-40B4-BE49-F238E27FC236}">
                  <a16:creationId xmlns:a16="http://schemas.microsoft.com/office/drawing/2014/main" id="{5A872BEF-3484-924A-9E11-BD3937B4B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048" y="1736755"/>
              <a:ext cx="594803" cy="92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The Eye Of The World von Robert Jordan">
              <a:extLst>
                <a:ext uri="{FF2B5EF4-FFF2-40B4-BE49-F238E27FC236}">
                  <a16:creationId xmlns:a16="http://schemas.microsoft.com/office/drawing/2014/main" id="{AEBE70E4-C927-FA44-82AB-ED39618DD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895" y="1727832"/>
              <a:ext cx="594804" cy="93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undefined">
              <a:extLst>
                <a:ext uri="{FF2B5EF4-FFF2-40B4-BE49-F238E27FC236}">
                  <a16:creationId xmlns:a16="http://schemas.microsoft.com/office/drawing/2014/main" id="{711BC7A3-E5EE-304C-8E04-187E0C4A5C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743" y="1727832"/>
              <a:ext cx="634892" cy="93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 descr="The Children of Hurin">
              <a:extLst>
                <a:ext uri="{FF2B5EF4-FFF2-40B4-BE49-F238E27FC236}">
                  <a16:creationId xmlns:a16="http://schemas.microsoft.com/office/drawing/2014/main" id="{C93DA4B7-A609-ED44-A0F5-A6EDE0324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9678" y="1727833"/>
              <a:ext cx="602364" cy="93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B9B50D8F-83DD-3A4E-9C23-EEAFCDC30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39" y="3538811"/>
            <a:ext cx="808411" cy="8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23E05D18-6A32-8246-8A90-E0E15738D761}"/>
              </a:ext>
            </a:extLst>
          </p:cNvPr>
          <p:cNvCxnSpPr>
            <a:cxnSpLocks/>
          </p:cNvCxnSpPr>
          <p:nvPr/>
        </p:nvCxnSpPr>
        <p:spPr>
          <a:xfrm>
            <a:off x="4838802" y="3462460"/>
            <a:ext cx="0" cy="9452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Feenwelt Maltasche">
            <a:extLst>
              <a:ext uri="{FF2B5EF4-FFF2-40B4-BE49-F238E27FC236}">
                <a16:creationId xmlns:a16="http://schemas.microsoft.com/office/drawing/2014/main" id="{433F69C9-4C17-1F45-BF7C-40C44208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54" y="3587703"/>
            <a:ext cx="850933" cy="66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in Malkasten-Malbuch - Feen">
            <a:extLst>
              <a:ext uri="{FF2B5EF4-FFF2-40B4-BE49-F238E27FC236}">
                <a16:creationId xmlns:a16="http://schemas.microsoft.com/office/drawing/2014/main" id="{31B4F834-7755-6C4C-A63B-8F726921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239" y="3530877"/>
            <a:ext cx="692639" cy="8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ötsch Malbuch Baustelle">
            <a:extLst>
              <a:ext uri="{FF2B5EF4-FFF2-40B4-BE49-F238E27FC236}">
                <a16:creationId xmlns:a16="http://schemas.microsoft.com/office/drawing/2014/main" id="{5EAEA30E-613C-5245-86D7-B04F08CAA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630" y="3470581"/>
            <a:ext cx="630424" cy="8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rötsch Bastelbuch mit Bastelbögen Kinderbastelei ab 3 Jahren">
            <a:extLst>
              <a:ext uri="{FF2B5EF4-FFF2-40B4-BE49-F238E27FC236}">
                <a16:creationId xmlns:a16="http://schemas.microsoft.com/office/drawing/2014/main" id="{844F56A9-8A13-B847-87BA-2A7A96C52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806" y="3531063"/>
            <a:ext cx="606326" cy="81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as meinst du? Savannentiere">
            <a:extLst>
              <a:ext uri="{FF2B5EF4-FFF2-40B4-BE49-F238E27FC236}">
                <a16:creationId xmlns:a16="http://schemas.microsoft.com/office/drawing/2014/main" id="{7E8883F5-3AE6-8048-B818-5CD8ADB54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885" y="3567685"/>
            <a:ext cx="718918" cy="73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5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76C29081-45EB-5843-9966-23406E362E3D}"/>
              </a:ext>
            </a:extLst>
          </p:cNvPr>
          <p:cNvSpPr/>
          <p:nvPr/>
        </p:nvSpPr>
        <p:spPr>
          <a:xfrm>
            <a:off x="9144000" y="-482010"/>
            <a:ext cx="1667273" cy="412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solidFill>
                  <a:schemeClr val="tx1"/>
                </a:solidFill>
              </a:rPr>
              <a:t>Zeit</a:t>
            </a:r>
            <a:r>
              <a:rPr lang="de-DE" sz="1050">
                <a:solidFill>
                  <a:schemeClr val="tx1"/>
                </a:solidFill>
              </a:rPr>
              <a:t>: 01:00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00DB416E-96C7-924A-91F5-847BDC807C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z="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33</a:t>
            </a:fld>
            <a:endParaRPr lang="de-DE" sz="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1B82C09-3E43-2440-AFAE-F79B6E9F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09275"/>
            <a:ext cx="7952954" cy="410400"/>
          </a:xfrm>
          <a:prstGeom prst="rect">
            <a:avLst/>
          </a:prstGeom>
        </p:spPr>
        <p:txBody>
          <a:bodyPr lIns="91440" tIns="0" rIns="91440" bIns="45720" anchor="t"/>
          <a:lstStyle/>
          <a:p>
            <a:pPr>
              <a:lnSpc>
                <a:spcPts val="3000"/>
              </a:lnSpc>
            </a:pPr>
            <a:r>
              <a:rPr lang="en-AU" sz="2400"/>
              <a:t>Our model performs well in most cases, but seems limited for a particular group of books</a:t>
            </a:r>
          </a:p>
        </p:txBody>
      </p:sp>
      <p:sp>
        <p:nvSpPr>
          <p:cNvPr id="65" name="Rectangle 111">
            <a:extLst>
              <a:ext uri="{FF2B5EF4-FFF2-40B4-BE49-F238E27FC236}">
                <a16:creationId xmlns:a16="http://schemas.microsoft.com/office/drawing/2014/main" id="{CE484115-9D5E-7446-8C12-CF093F1367C6}"/>
              </a:ext>
            </a:extLst>
          </p:cNvPr>
          <p:cNvSpPr/>
          <p:nvPr/>
        </p:nvSpPr>
        <p:spPr>
          <a:xfrm>
            <a:off x="3761298" y="1208417"/>
            <a:ext cx="5065710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Examples</a:t>
            </a:r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67" name="Rectangle 111">
            <a:extLst>
              <a:ext uri="{FF2B5EF4-FFF2-40B4-BE49-F238E27FC236}">
                <a16:creationId xmlns:a16="http://schemas.microsoft.com/office/drawing/2014/main" id="{C6100C1B-8D85-8F44-B047-17DEE22F1F9D}"/>
              </a:ext>
            </a:extLst>
          </p:cNvPr>
          <p:cNvSpPr/>
          <p:nvPr/>
        </p:nvSpPr>
        <p:spPr>
          <a:xfrm>
            <a:off x="395290" y="1208418"/>
            <a:ext cx="3234796" cy="288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AU" sz="1200" b="1">
                <a:solidFill>
                  <a:schemeClr val="tx1"/>
                </a:solidFill>
              </a:rPr>
              <a:t>Performance</a:t>
            </a:r>
            <a:endParaRPr lang="en-AU" sz="1200">
              <a:solidFill>
                <a:schemeClr val="tx1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3F21CEA-D684-4FA6-A100-B453825A5DD9}"/>
              </a:ext>
            </a:extLst>
          </p:cNvPr>
          <p:cNvGrpSpPr/>
          <p:nvPr/>
        </p:nvGrpSpPr>
        <p:grpSpPr>
          <a:xfrm>
            <a:off x="3937627" y="1886314"/>
            <a:ext cx="4713051" cy="1118330"/>
            <a:chOff x="3799916" y="2855438"/>
            <a:chExt cx="4713051" cy="1118330"/>
          </a:xfrm>
        </p:grpSpPr>
        <p:pic>
          <p:nvPicPr>
            <p:cNvPr id="3074" name="Picture 2" descr="Owen Pendragon: Guild of the Round Table (English Edition) eBook:  Markendale, W S: Amazon.de: Kindle-Shop">
              <a:extLst>
                <a:ext uri="{FF2B5EF4-FFF2-40B4-BE49-F238E27FC236}">
                  <a16:creationId xmlns:a16="http://schemas.microsoft.com/office/drawing/2014/main" id="{1F9ECDB0-76C1-5D4D-856F-EC39AA09A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916" y="2952234"/>
              <a:ext cx="615067" cy="924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C5FF7BF3-DFE2-864E-9239-7FB0878CBEFB}"/>
                </a:ext>
              </a:extLst>
            </p:cNvPr>
            <p:cNvCxnSpPr>
              <a:cxnSpLocks/>
            </p:cNvCxnSpPr>
            <p:nvPr/>
          </p:nvCxnSpPr>
          <p:spPr>
            <a:xfrm>
              <a:off x="4543145" y="2952234"/>
              <a:ext cx="0" cy="94524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The Narrows: Invasion by Christopher Williams">
              <a:extLst>
                <a:ext uri="{FF2B5EF4-FFF2-40B4-BE49-F238E27FC236}">
                  <a16:creationId xmlns:a16="http://schemas.microsoft.com/office/drawing/2014/main" id="{535250F2-F060-3444-AD2C-5EBA0357F7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51" r="32498"/>
            <a:stretch/>
          </p:blipFill>
          <p:spPr bwMode="auto">
            <a:xfrm>
              <a:off x="4671307" y="2952235"/>
              <a:ext cx="631082" cy="9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The Friendly Dragon: Amazon.de: Ramey, George: Fremdsprachige Bücher">
              <a:extLst>
                <a:ext uri="{FF2B5EF4-FFF2-40B4-BE49-F238E27FC236}">
                  <a16:creationId xmlns:a16="http://schemas.microsoft.com/office/drawing/2014/main" id="{A15F52E1-5EA5-954B-9868-3947BEB839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1" t="4531" b="13377"/>
            <a:stretch/>
          </p:blipFill>
          <p:spPr bwMode="auto">
            <a:xfrm>
              <a:off x="5436017" y="2952234"/>
              <a:ext cx="804176" cy="945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he Intrepid: Amazon.de: Tellier, Jeff: Fremdsprachige Bücher">
              <a:extLst>
                <a:ext uri="{FF2B5EF4-FFF2-40B4-BE49-F238E27FC236}">
                  <a16:creationId xmlns:a16="http://schemas.microsoft.com/office/drawing/2014/main" id="{6CB1ABBE-4006-2D49-A7C5-E80D3EBDA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7961" y="2952235"/>
              <a:ext cx="631073" cy="946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The Medallion (English Edition) eBook: H.P. Kabir: Amazon.de: Kindle-Shop">
              <a:extLst>
                <a:ext uri="{FF2B5EF4-FFF2-40B4-BE49-F238E27FC236}">
                  <a16:creationId xmlns:a16="http://schemas.microsoft.com/office/drawing/2014/main" id="{FC9C8715-BCAF-7C4B-848B-FC5B4B16C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7203" y="2952234"/>
              <a:ext cx="631065" cy="94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The Prime Dragon Series: Arrival: Amazon.de: Henning, Gary: Fremdsprachige  Bücher">
              <a:extLst>
                <a:ext uri="{FF2B5EF4-FFF2-40B4-BE49-F238E27FC236}">
                  <a16:creationId xmlns:a16="http://schemas.microsoft.com/office/drawing/2014/main" id="{85BA2AB2-B3E2-5540-B979-7A36D9E0E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6044" y="2952234"/>
              <a:ext cx="631065" cy="947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9575A51-2363-F04A-978A-6FA5A6E46BF0}"/>
                </a:ext>
              </a:extLst>
            </p:cNvPr>
            <p:cNvSpPr/>
            <p:nvPr/>
          </p:nvSpPr>
          <p:spPr>
            <a:xfrm>
              <a:off x="5363704" y="2855439"/>
              <a:ext cx="948801" cy="1118329"/>
            </a:xfrm>
            <a:prstGeom prst="rect">
              <a:avLst/>
            </a:prstGeom>
            <a:noFill/>
            <a:ln>
              <a:solidFill>
                <a:srgbClr val="176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AB556DA-8CDA-5446-BCD4-84517D1A2180}"/>
                </a:ext>
              </a:extLst>
            </p:cNvPr>
            <p:cNvSpPr/>
            <p:nvPr/>
          </p:nvSpPr>
          <p:spPr>
            <a:xfrm>
              <a:off x="7770667" y="2855438"/>
              <a:ext cx="742300" cy="1118329"/>
            </a:xfrm>
            <a:prstGeom prst="rect">
              <a:avLst/>
            </a:prstGeom>
            <a:noFill/>
            <a:ln>
              <a:solidFill>
                <a:srgbClr val="1765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395F74D3-BFF6-F345-90CA-F441D7F904C1}"/>
                </a:ext>
              </a:extLst>
            </p:cNvPr>
            <p:cNvSpPr/>
            <p:nvPr/>
          </p:nvSpPr>
          <p:spPr>
            <a:xfrm>
              <a:off x="4000522" y="3137114"/>
              <a:ext cx="352404" cy="1209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C81AF8A0-9547-CA42-8D56-F730F256CB08}"/>
              </a:ext>
            </a:extLst>
          </p:cNvPr>
          <p:cNvSpPr txBox="1"/>
          <p:nvPr/>
        </p:nvSpPr>
        <p:spPr>
          <a:xfrm>
            <a:off x="400255" y="1755545"/>
            <a:ext cx="3205067" cy="1245469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200" b="1">
                <a:solidFill>
                  <a:srgbClr val="0D5293"/>
                </a:solidFill>
              </a:rPr>
              <a:t>Our model seems limited for</a:t>
            </a: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200" b="1">
              <a:solidFill>
                <a:srgbClr val="0D5293"/>
              </a:solidFill>
            </a:endParaRPr>
          </a:p>
          <a:p>
            <a:pPr marL="171450" indent="-1714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200">
                <a:cs typeface="Arial"/>
              </a:rPr>
              <a:t>Books where the title gives misleading conclusions </a:t>
            </a:r>
            <a:endParaRPr lang="en-US" sz="1200"/>
          </a:p>
          <a:p>
            <a:pPr marL="171450" indent="-171450">
              <a:lnSpc>
                <a:spcPct val="113999"/>
              </a:lnSpc>
              <a:buFont typeface="Arial" panose="020B0604020202020204" pitchFamily="34" charset="0"/>
              <a:buChar char="•"/>
            </a:pPr>
            <a:r>
              <a:rPr lang="en-US" sz="1200"/>
              <a:t>Books of rare languages (mostly French)</a:t>
            </a:r>
          </a:p>
          <a:p>
            <a:pPr>
              <a:lnSpc>
                <a:spcPct val="113999"/>
              </a:lnSpc>
            </a:pPr>
            <a:endParaRPr lang="en-US" sz="1200"/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6BADCD87-F3D9-6147-87F9-E4E78DE7E8C8}"/>
              </a:ext>
            </a:extLst>
          </p:cNvPr>
          <p:cNvCxnSpPr>
            <a:cxnSpLocks/>
          </p:cNvCxnSpPr>
          <p:nvPr/>
        </p:nvCxnSpPr>
        <p:spPr>
          <a:xfrm>
            <a:off x="4714600" y="3464991"/>
            <a:ext cx="0" cy="9452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952E0BC-5D8E-7F45-9A8B-602E8DCFEBE3}"/>
              </a:ext>
            </a:extLst>
          </p:cNvPr>
          <p:cNvGrpSpPr/>
          <p:nvPr/>
        </p:nvGrpSpPr>
        <p:grpSpPr>
          <a:xfrm>
            <a:off x="3934885" y="3475013"/>
            <a:ext cx="652209" cy="1190143"/>
            <a:chOff x="3934885" y="3475013"/>
            <a:chExt cx="652209" cy="1190143"/>
          </a:xfrm>
        </p:grpSpPr>
        <p:pic>
          <p:nvPicPr>
            <p:cNvPr id="2050" name="Picture 2" descr="Jamais seule">
              <a:extLst>
                <a:ext uri="{FF2B5EF4-FFF2-40B4-BE49-F238E27FC236}">
                  <a16:creationId xmlns:a16="http://schemas.microsoft.com/office/drawing/2014/main" id="{E868B4A6-CF96-D949-BA87-370FA4FA1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885" y="3475013"/>
              <a:ext cx="652209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3719A70-5220-8D4C-B86D-B45D2F54ADC3}"/>
                </a:ext>
              </a:extLst>
            </p:cNvPr>
            <p:cNvSpPr txBox="1"/>
            <p:nvPr/>
          </p:nvSpPr>
          <p:spPr>
            <a:xfrm>
              <a:off x="3934885" y="4496327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French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ED1BEBF-6E70-6F42-98D1-46F693BC7181}"/>
              </a:ext>
            </a:extLst>
          </p:cNvPr>
          <p:cNvGrpSpPr/>
          <p:nvPr/>
        </p:nvGrpSpPr>
        <p:grpSpPr>
          <a:xfrm>
            <a:off x="4842106" y="3475013"/>
            <a:ext cx="652208" cy="1190142"/>
            <a:chOff x="4796422" y="3475013"/>
            <a:chExt cx="652208" cy="1190142"/>
          </a:xfrm>
        </p:grpSpPr>
        <p:pic>
          <p:nvPicPr>
            <p:cNvPr id="2052" name="Picture 4" descr="Dissemblance">
              <a:extLst>
                <a:ext uri="{FF2B5EF4-FFF2-40B4-BE49-F238E27FC236}">
                  <a16:creationId xmlns:a16="http://schemas.microsoft.com/office/drawing/2014/main" id="{9310AD6F-5342-4342-8D22-DCAA3C269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850" y="3475013"/>
              <a:ext cx="578250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09ACD420-918D-5D40-B4B0-38A1CA66E3D9}"/>
                </a:ext>
              </a:extLst>
            </p:cNvPr>
            <p:cNvSpPr txBox="1"/>
            <p:nvPr/>
          </p:nvSpPr>
          <p:spPr>
            <a:xfrm>
              <a:off x="4796422" y="4496326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English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67126CC-3D5C-9748-851B-36E25FA97136}"/>
              </a:ext>
            </a:extLst>
          </p:cNvPr>
          <p:cNvGrpSpPr/>
          <p:nvPr/>
        </p:nvGrpSpPr>
        <p:grpSpPr>
          <a:xfrm>
            <a:off x="5621820" y="3475013"/>
            <a:ext cx="652208" cy="1190141"/>
            <a:chOff x="5592955" y="3475013"/>
            <a:chExt cx="652208" cy="1190141"/>
          </a:xfrm>
        </p:grpSpPr>
        <p:pic>
          <p:nvPicPr>
            <p:cNvPr id="2054" name="Picture 6" descr="Assam &amp; Darjeeling">
              <a:extLst>
                <a:ext uri="{FF2B5EF4-FFF2-40B4-BE49-F238E27FC236}">
                  <a16:creationId xmlns:a16="http://schemas.microsoft.com/office/drawing/2014/main" id="{011CA5CA-3057-4845-8873-5A15AD1FF9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9733" y="3475013"/>
              <a:ext cx="617571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AB5C64A1-7DFF-B745-B5F8-0862EF715B18}"/>
                </a:ext>
              </a:extLst>
            </p:cNvPr>
            <p:cNvSpPr txBox="1"/>
            <p:nvPr/>
          </p:nvSpPr>
          <p:spPr>
            <a:xfrm>
              <a:off x="5592955" y="4496325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English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6712F34-9A32-3649-8164-790B04B1863D}"/>
              </a:ext>
            </a:extLst>
          </p:cNvPr>
          <p:cNvGrpSpPr/>
          <p:nvPr/>
        </p:nvGrpSpPr>
        <p:grpSpPr>
          <a:xfrm>
            <a:off x="6401534" y="3475013"/>
            <a:ext cx="652208" cy="1190141"/>
            <a:chOff x="6399937" y="3475013"/>
            <a:chExt cx="652208" cy="1190141"/>
          </a:xfrm>
        </p:grpSpPr>
        <p:pic>
          <p:nvPicPr>
            <p:cNvPr id="2056" name="Picture 8" descr="2069">
              <a:extLst>
                <a:ext uri="{FF2B5EF4-FFF2-40B4-BE49-F238E27FC236}">
                  <a16:creationId xmlns:a16="http://schemas.microsoft.com/office/drawing/2014/main" id="{5966911A-4F87-384F-8136-D5086B202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9937" y="3475013"/>
              <a:ext cx="652208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AE319F64-6E58-1042-97F9-1AE6915043C2}"/>
                </a:ext>
              </a:extLst>
            </p:cNvPr>
            <p:cNvSpPr txBox="1"/>
            <p:nvPr/>
          </p:nvSpPr>
          <p:spPr>
            <a:xfrm>
              <a:off x="6399937" y="4496325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German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4D74B9-6057-F746-A237-DA5A2686E06F}"/>
              </a:ext>
            </a:extLst>
          </p:cNvPr>
          <p:cNvGrpSpPr/>
          <p:nvPr/>
        </p:nvGrpSpPr>
        <p:grpSpPr>
          <a:xfrm>
            <a:off x="7181248" y="3475013"/>
            <a:ext cx="652208" cy="1190140"/>
            <a:chOff x="7174145" y="3475013"/>
            <a:chExt cx="652208" cy="1190140"/>
          </a:xfrm>
        </p:grpSpPr>
        <p:pic>
          <p:nvPicPr>
            <p:cNvPr id="2058" name="Picture 10" descr="The Cendovian">
              <a:extLst>
                <a:ext uri="{FF2B5EF4-FFF2-40B4-BE49-F238E27FC236}">
                  <a16:creationId xmlns:a16="http://schemas.microsoft.com/office/drawing/2014/main" id="{627C1368-2989-914F-9198-84028ADCB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554" y="3475013"/>
              <a:ext cx="581391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DF53A82-92B3-1346-A925-A452917B85B1}"/>
                </a:ext>
              </a:extLst>
            </p:cNvPr>
            <p:cNvSpPr txBox="1"/>
            <p:nvPr/>
          </p:nvSpPr>
          <p:spPr>
            <a:xfrm>
              <a:off x="7174145" y="4496324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English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B08BE06-C15F-634D-8FCB-4170A76FB501}"/>
              </a:ext>
            </a:extLst>
          </p:cNvPr>
          <p:cNvGrpSpPr/>
          <p:nvPr/>
        </p:nvGrpSpPr>
        <p:grpSpPr>
          <a:xfrm>
            <a:off x="7960963" y="3475013"/>
            <a:ext cx="652208" cy="1190140"/>
            <a:chOff x="7960963" y="3475013"/>
            <a:chExt cx="652208" cy="1190140"/>
          </a:xfrm>
        </p:grpSpPr>
        <p:pic>
          <p:nvPicPr>
            <p:cNvPr id="2060" name="Picture 12" descr="Zombie Shuffle">
              <a:extLst>
                <a:ext uri="{FF2B5EF4-FFF2-40B4-BE49-F238E27FC236}">
                  <a16:creationId xmlns:a16="http://schemas.microsoft.com/office/drawing/2014/main" id="{E22C9A9F-E3C2-A948-BE78-CBD7E3C94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8667" y="3475013"/>
              <a:ext cx="616800" cy="92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80FE6AF-57CF-BA48-B856-FC31F4B3AF3A}"/>
                </a:ext>
              </a:extLst>
            </p:cNvPr>
            <p:cNvSpPr txBox="1"/>
            <p:nvPr/>
          </p:nvSpPr>
          <p:spPr>
            <a:xfrm>
              <a:off x="7960963" y="4496324"/>
              <a:ext cx="652208" cy="16882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050">
                  <a:latin typeface="+mn-lt"/>
                </a:rPr>
                <a:t>English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12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09C1B8-F6DF-41BC-87B5-87100FE8D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F2B28E-0802-4DF0-A133-F2FEF69F0A0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en-AU"/>
              <a:t>We successfully tackled all three challenges</a:t>
            </a:r>
            <a:endParaRPr lang="de-DE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CAB9B8E-1CB2-4EA8-A14C-1DD29014795D}"/>
              </a:ext>
            </a:extLst>
          </p:cNvPr>
          <p:cNvGrpSpPr/>
          <p:nvPr/>
        </p:nvGrpSpPr>
        <p:grpSpPr>
          <a:xfrm>
            <a:off x="756902" y="1407465"/>
            <a:ext cx="7713036" cy="3222008"/>
            <a:chOff x="833269" y="1393820"/>
            <a:chExt cx="7713036" cy="3222008"/>
          </a:xfrm>
        </p:grpSpPr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FB7DE235-6D77-4B4F-8661-93EE63EC42EE}"/>
                </a:ext>
              </a:extLst>
            </p:cNvPr>
            <p:cNvGrpSpPr/>
            <p:nvPr/>
          </p:nvGrpSpPr>
          <p:grpSpPr>
            <a:xfrm>
              <a:off x="833269" y="1393820"/>
              <a:ext cx="7713036" cy="642000"/>
              <a:chOff x="833269" y="1393820"/>
              <a:chExt cx="7713036" cy="642000"/>
            </a:xfrm>
          </p:grpSpPr>
          <p:sp>
            <p:nvSpPr>
              <p:cNvPr id="6" name="Google Shape;340;p46">
                <a:extLst>
                  <a:ext uri="{FF2B5EF4-FFF2-40B4-BE49-F238E27FC236}">
                    <a16:creationId xmlns:a16="http://schemas.microsoft.com/office/drawing/2014/main" id="{183AFF51-6BEA-497C-825C-C5B3A7194702}"/>
                  </a:ext>
                </a:extLst>
              </p:cNvPr>
              <p:cNvSpPr txBox="1"/>
              <p:nvPr/>
            </p:nvSpPr>
            <p:spPr>
              <a:xfrm>
                <a:off x="1956792" y="1460420"/>
                <a:ext cx="21570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Evaluation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by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</a:t>
                </a:r>
                <a:b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</a:b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public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voting</a:t>
                </a:r>
                <a:endParaRPr lang="de">
                  <a:solidFill>
                    <a:schemeClr val="dk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" name="Google Shape;345;p46">
                <a:extLst>
                  <a:ext uri="{FF2B5EF4-FFF2-40B4-BE49-F238E27FC236}">
                    <a16:creationId xmlns:a16="http://schemas.microsoft.com/office/drawing/2014/main" id="{0D88AE16-E487-42BA-9AFA-C08F91C9A8A5}"/>
                  </a:ext>
                </a:extLst>
              </p:cNvPr>
              <p:cNvSpPr/>
              <p:nvPr/>
            </p:nvSpPr>
            <p:spPr>
              <a:xfrm>
                <a:off x="833269" y="1393820"/>
                <a:ext cx="642000" cy="642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3000" b="1">
                    <a:solidFill>
                      <a:schemeClr val="bg1"/>
                    </a:solidFill>
                  </a:rPr>
                  <a:t>1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Google Shape;340;p46">
                <a:extLst>
                  <a:ext uri="{FF2B5EF4-FFF2-40B4-BE49-F238E27FC236}">
                    <a16:creationId xmlns:a16="http://schemas.microsoft.com/office/drawing/2014/main" id="{75F29BDA-9741-3746-89C8-D0B9FF4F0EB1}"/>
                  </a:ext>
                </a:extLst>
              </p:cNvPr>
              <p:cNvSpPr txBox="1"/>
              <p:nvPr/>
            </p:nvSpPr>
            <p:spPr>
              <a:xfrm>
                <a:off x="4595315" y="1460420"/>
                <a:ext cx="395099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171450" indent="-171450">
                  <a:spcBef>
                    <a:spcPts val="0"/>
                  </a:spcBef>
                  <a:spcAft>
                    <a:spcPts val="0"/>
                  </a:spcAft>
                  <a:buFont typeface="Arial"/>
                  <a:buChar char="•"/>
                </a:pPr>
                <a:r>
                  <a:rPr lang="en-AU" sz="1200" b="1">
                    <a:solidFill>
                      <a:srgbClr val="0D5293"/>
                    </a:solidFill>
                    <a:latin typeface="Arial"/>
                    <a:cs typeface="Arial"/>
                  </a:rPr>
                  <a:t>Manual sanity checks </a:t>
                </a:r>
                <a:r>
                  <a:rPr lang="en-AU" sz="1200">
                    <a:latin typeface="Arial"/>
                    <a:cs typeface="Arial"/>
                  </a:rPr>
                  <a:t>to discover obvious problems that need to be tackled in our models</a:t>
                </a:r>
                <a:r>
                  <a:rPr lang="en-AU" sz="1200" b="1">
                    <a:solidFill>
                      <a:srgbClr val="0D5293"/>
                    </a:solidFill>
                    <a:latin typeface="Arial"/>
                    <a:cs typeface="Arial"/>
                  </a:rPr>
                  <a:t> </a:t>
                </a:r>
                <a:endParaRPr lang="de-DE"/>
              </a:p>
            </p:txBody>
          </p:sp>
        </p:grp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07E73043-5C17-A44F-A908-80E05BE835D8}"/>
                </a:ext>
              </a:extLst>
            </p:cNvPr>
            <p:cNvGrpSpPr/>
            <p:nvPr/>
          </p:nvGrpSpPr>
          <p:grpSpPr>
            <a:xfrm>
              <a:off x="833269" y="3973828"/>
              <a:ext cx="7713036" cy="642000"/>
              <a:chOff x="833269" y="3973828"/>
              <a:chExt cx="7713036" cy="642000"/>
            </a:xfrm>
          </p:grpSpPr>
          <p:sp>
            <p:nvSpPr>
              <p:cNvPr id="8" name="Google Shape;342;p46">
                <a:extLst>
                  <a:ext uri="{FF2B5EF4-FFF2-40B4-BE49-F238E27FC236}">
                    <a16:creationId xmlns:a16="http://schemas.microsoft.com/office/drawing/2014/main" id="{BF72FBED-4426-4A30-8A48-B1EED135D9C8}"/>
                  </a:ext>
                </a:extLst>
              </p:cNvPr>
              <p:cNvSpPr txBox="1"/>
              <p:nvPr/>
            </p:nvSpPr>
            <p:spPr>
              <a:xfrm>
                <a:off x="1955292" y="4040428"/>
                <a:ext cx="21600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Combination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of</a:t>
                </a:r>
                <a:endParaRPr lang="de-DE" sz="1400" err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different 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models</a:t>
                </a:r>
                <a:endParaRPr lang="en-US" sz="1400" err="1">
                  <a:solidFill>
                    <a:schemeClr val="dk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Google Shape;346;p46">
                <a:extLst>
                  <a:ext uri="{FF2B5EF4-FFF2-40B4-BE49-F238E27FC236}">
                    <a16:creationId xmlns:a16="http://schemas.microsoft.com/office/drawing/2014/main" id="{DE068E18-BF0A-451C-AD8A-78B26483BCA1}"/>
                  </a:ext>
                </a:extLst>
              </p:cNvPr>
              <p:cNvSpPr/>
              <p:nvPr/>
            </p:nvSpPr>
            <p:spPr>
              <a:xfrm>
                <a:off x="833269" y="3973828"/>
                <a:ext cx="642000" cy="642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3000" b="1">
                    <a:solidFill>
                      <a:schemeClr val="bg1"/>
                    </a:solidFill>
                  </a:rPr>
                  <a:t>3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340;p46">
                <a:extLst>
                  <a:ext uri="{FF2B5EF4-FFF2-40B4-BE49-F238E27FC236}">
                    <a16:creationId xmlns:a16="http://schemas.microsoft.com/office/drawing/2014/main" id="{9EFF9294-28F3-F540-B1B7-9D3CF0CE02A2}"/>
                  </a:ext>
                </a:extLst>
              </p:cNvPr>
              <p:cNvSpPr txBox="1"/>
              <p:nvPr/>
            </p:nvSpPr>
            <p:spPr>
              <a:xfrm>
                <a:off x="4595315" y="4040428"/>
                <a:ext cx="395099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171450" indent="-1714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AU" sz="1200">
                    <a:latin typeface="Arial" panose="020B0604020202020204" pitchFamily="34" charset="0"/>
                    <a:cs typeface="Arial" panose="020B0604020202020204" pitchFamily="34" charset="0"/>
                  </a:rPr>
                  <a:t>Combining with </a:t>
                </a:r>
                <a:r>
                  <a:rPr lang="en-AU" sz="1200" b="1">
                    <a:solidFill>
                      <a:srgbClr val="0D529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 approaches</a:t>
                </a:r>
              </a:p>
              <a:p>
                <a:pPr marL="171450" indent="-1714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AU" sz="1200">
                    <a:latin typeface="Arial" panose="020B0604020202020204" pitchFamily="34" charset="0"/>
                    <a:cs typeface="Arial" panose="020B0604020202020204" pitchFamily="34" charset="0"/>
                  </a:rPr>
                  <a:t>Apply a level 2 approach to </a:t>
                </a:r>
                <a:r>
                  <a:rPr lang="en-AU" sz="1200" b="1">
                    <a:solidFill>
                      <a:srgbClr val="0D529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re-rank the recommendations</a:t>
                </a:r>
              </a:p>
              <a:p>
                <a:pPr marL="171450" indent="-1714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AU" sz="1200" b="1">
                    <a:solidFill>
                      <a:srgbClr val="0D529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5 good recommendations </a:t>
                </a:r>
                <a:r>
                  <a:rPr lang="en-AU" sz="1200">
                    <a:latin typeface="Arial" panose="020B0604020202020204" pitchFamily="34" charset="0"/>
                    <a:cs typeface="Arial" panose="020B0604020202020204" pitchFamily="34" charset="0"/>
                  </a:rPr>
                  <a:t>are needed</a:t>
                </a:r>
              </a:p>
            </p:txBody>
          </p:sp>
        </p:grp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15AE0D3-B2B4-C24C-BDE2-743707F53161}"/>
                </a:ext>
              </a:extLst>
            </p:cNvPr>
            <p:cNvGrpSpPr/>
            <p:nvPr/>
          </p:nvGrpSpPr>
          <p:grpSpPr>
            <a:xfrm>
              <a:off x="833869" y="2683824"/>
              <a:ext cx="7712436" cy="642000"/>
              <a:chOff x="833869" y="2754445"/>
              <a:chExt cx="7712436" cy="642000"/>
            </a:xfrm>
          </p:grpSpPr>
          <p:sp>
            <p:nvSpPr>
              <p:cNvPr id="7" name="Google Shape;341;p46">
                <a:extLst>
                  <a:ext uri="{FF2B5EF4-FFF2-40B4-BE49-F238E27FC236}">
                    <a16:creationId xmlns:a16="http://schemas.microsoft.com/office/drawing/2014/main" id="{71B4C959-B20F-453C-9F9F-5365270AB098}"/>
                  </a:ext>
                </a:extLst>
              </p:cNvPr>
              <p:cNvSpPr txBox="1"/>
              <p:nvPr/>
            </p:nvSpPr>
            <p:spPr>
              <a:xfrm>
                <a:off x="1955292" y="2821045"/>
                <a:ext cx="21600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Provided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data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is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limited</a:t>
                </a:r>
                <a:endParaRPr lang="de-DE">
                  <a:solidFill>
                    <a:schemeClr val="dk1"/>
                  </a:solidFill>
                </a:endParaRPr>
              </a:p>
            </p:txBody>
          </p:sp>
          <p:sp>
            <p:nvSpPr>
              <p:cNvPr id="10" name="Google Shape;344;p46">
                <a:extLst>
                  <a:ext uri="{FF2B5EF4-FFF2-40B4-BE49-F238E27FC236}">
                    <a16:creationId xmlns:a16="http://schemas.microsoft.com/office/drawing/2014/main" id="{379AE3DD-F9E5-4654-99BE-5FF943B1D127}"/>
                  </a:ext>
                </a:extLst>
              </p:cNvPr>
              <p:cNvSpPr/>
              <p:nvPr/>
            </p:nvSpPr>
            <p:spPr>
              <a:xfrm>
                <a:off x="833869" y="2754445"/>
                <a:ext cx="640800" cy="642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3000" b="1">
                    <a:solidFill>
                      <a:schemeClr val="bg1"/>
                    </a:solidFill>
                  </a:rPr>
                  <a:t>2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340;p46">
                <a:extLst>
                  <a:ext uri="{FF2B5EF4-FFF2-40B4-BE49-F238E27FC236}">
                    <a16:creationId xmlns:a16="http://schemas.microsoft.com/office/drawing/2014/main" id="{934200FA-8999-8549-BE17-EE9B9A286528}"/>
                  </a:ext>
                </a:extLst>
              </p:cNvPr>
              <p:cNvSpPr txBox="1"/>
              <p:nvPr/>
            </p:nvSpPr>
            <p:spPr>
              <a:xfrm>
                <a:off x="4595315" y="2821045"/>
                <a:ext cx="395099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171450" indent="-1714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AU" sz="1200" b="1">
                    <a:solidFill>
                      <a:srgbClr val="0D5293"/>
                    </a:solidFill>
                    <a:latin typeface="Arial"/>
                    <a:cs typeface="Arial"/>
                  </a:rPr>
                  <a:t>External data sources </a:t>
                </a:r>
                <a:r>
                  <a:rPr lang="en-AU" sz="1200">
                    <a:latin typeface="Arial"/>
                    <a:cs typeface="Arial"/>
                  </a:rPr>
                  <a:t>such as Google Books, Goodreads, etc.</a:t>
                </a:r>
              </a:p>
              <a:p>
                <a:pPr marL="171450" indent="-17145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lang="en-AU" sz="1200" b="1">
                    <a:solidFill>
                      <a:srgbClr val="0D5293"/>
                    </a:solidFill>
                    <a:latin typeface="Arial"/>
                    <a:cs typeface="Arial"/>
                  </a:rPr>
                  <a:t>Scraping Amazon </a:t>
                </a:r>
                <a:r>
                  <a:rPr lang="en-AU" sz="1200">
                    <a:latin typeface="Arial"/>
                    <a:cs typeface="Arial"/>
                  </a:rPr>
                  <a:t>for recommendations</a:t>
                </a:r>
                <a:endParaRPr lang="en-AU" sz="1400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171450" indent="-171450">
                  <a:lnSpc>
                    <a:spcPct val="113999"/>
                  </a:lnSpc>
                  <a:buFont typeface="Arial" panose="020B0604020202020204" pitchFamily="34" charset="0"/>
                  <a:buChar char="•"/>
                </a:pPr>
                <a:r>
                  <a:rPr lang="en-AU" sz="1200">
                    <a:latin typeface="Arial"/>
                    <a:cs typeface="Arial"/>
                  </a:rPr>
                  <a:t>Downloading </a:t>
                </a:r>
                <a:r>
                  <a:rPr lang="en-AU" sz="1200" b="1">
                    <a:solidFill>
                      <a:srgbClr val="0D5293"/>
                    </a:solidFill>
                    <a:latin typeface="Arial"/>
                    <a:cs typeface="Arial"/>
                  </a:rPr>
                  <a:t>book covers</a:t>
                </a:r>
                <a:endParaRPr lang="en-AU" sz="1400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220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BC54E16-93DA-4FA0-9DE0-F992D67430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14E95FC-4A24-4C19-87E5-916BEFAA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0" rIns="91440" bIns="45720" anchor="t"/>
          <a:lstStyle/>
          <a:p>
            <a:r>
              <a:rPr lang="de-DE" err="1">
                <a:cs typeface="Arial"/>
              </a:rPr>
              <a:t>We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are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looking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forward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to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your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questions</a:t>
            </a:r>
            <a:r>
              <a:rPr lang="de-DE">
                <a:cs typeface="Arial"/>
              </a:rPr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91D01D-2E0F-4428-BB48-DD84D295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12" y="1208435"/>
            <a:ext cx="5228609" cy="308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3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E371CC-A6A5-4D3A-A53C-B8D425D1E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CC682EF-8EC5-427B-BCCB-EC569D5FD01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94574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2C94DF-4375-4112-8CB7-66631C0397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39322C-E5E2-4D09-8A72-5AFC4D46E65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/>
              <a:t>External </a:t>
            </a:r>
            <a:r>
              <a:rPr lang="de-DE" err="1"/>
              <a:t>data</a:t>
            </a:r>
            <a:r>
              <a:rPr lang="de-DE"/>
              <a:t> - </a:t>
            </a:r>
            <a:r>
              <a:rPr lang="de-DE" err="1"/>
              <a:t>methodology</a:t>
            </a:r>
            <a:endParaRPr lang="de-DE"/>
          </a:p>
        </p:txBody>
      </p:sp>
      <p:sp>
        <p:nvSpPr>
          <p:cNvPr id="7" name="Google Shape;339;p29">
            <a:extLst>
              <a:ext uri="{FF2B5EF4-FFF2-40B4-BE49-F238E27FC236}">
                <a16:creationId xmlns:a16="http://schemas.microsoft.com/office/drawing/2014/main" id="{F30F55C6-0E34-4146-847E-6B9120F2FD84}"/>
              </a:ext>
            </a:extLst>
          </p:cNvPr>
          <p:cNvSpPr/>
          <p:nvPr/>
        </p:nvSpPr>
        <p:spPr>
          <a:xfrm>
            <a:off x="481263" y="1930993"/>
            <a:ext cx="8346900" cy="100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32000" tIns="45700" rIns="72000" bIns="45700" anchor="ctr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title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340;p29">
            <a:extLst>
              <a:ext uri="{FF2B5EF4-FFF2-40B4-BE49-F238E27FC236}">
                <a16:creationId xmlns:a16="http://schemas.microsoft.com/office/drawing/2014/main" id="{24477240-68F6-49D0-B6DD-1C9B468F4473}"/>
              </a:ext>
            </a:extLst>
          </p:cNvPr>
          <p:cNvSpPr/>
          <p:nvPr/>
        </p:nvSpPr>
        <p:spPr>
          <a:xfrm>
            <a:off x="481261" y="2985203"/>
            <a:ext cx="8346900" cy="1004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32000" tIns="45700" rIns="72000" bIns="45700" anchor="ctr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confidence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author and </a:t>
            </a:r>
            <a:r>
              <a:rPr lang="de-DE" sz="1400" b="0" i="0" u="none" strike="noStrike" cap="none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41;p29">
            <a:extLst>
              <a:ext uri="{FF2B5EF4-FFF2-40B4-BE49-F238E27FC236}">
                <a16:creationId xmlns:a16="http://schemas.microsoft.com/office/drawing/2014/main" id="{FA465A6E-3DB1-4A7D-A526-AF3CE9E973BA}"/>
              </a:ext>
            </a:extLst>
          </p:cNvPr>
          <p:cNvSpPr/>
          <p:nvPr/>
        </p:nvSpPr>
        <p:spPr>
          <a:xfrm>
            <a:off x="481263" y="884804"/>
            <a:ext cx="8346900" cy="100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32000" tIns="45700" rIns="72000" bIns="45700" anchor="ctr" anchorCtr="0">
            <a:no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match </a:t>
            </a:r>
            <a:endParaRPr/>
          </a:p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title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342;p29">
            <a:extLst>
              <a:ext uri="{FF2B5EF4-FFF2-40B4-BE49-F238E27FC236}">
                <a16:creationId xmlns:a16="http://schemas.microsoft.com/office/drawing/2014/main" id="{B9BB2671-B2B1-4A64-9479-1DE5A851774B}"/>
              </a:ext>
            </a:extLst>
          </p:cNvPr>
          <p:cNvSpPr/>
          <p:nvPr/>
        </p:nvSpPr>
        <p:spPr>
          <a:xfrm>
            <a:off x="2959765" y="1048988"/>
            <a:ext cx="2482500" cy="17139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Fuzzy</a:t>
            </a:r>
            <a:r>
              <a:rPr lang="de-DE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String </a:t>
            </a:r>
            <a:r>
              <a:rPr lang="de-DE" sz="1400" b="1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Matching</a:t>
            </a:r>
            <a:r>
              <a:rPr lang="de-DE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Search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fuzzy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match 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 title</a:t>
            </a:r>
            <a:endParaRPr/>
          </a:p>
        </p:txBody>
      </p:sp>
      <p:sp>
        <p:nvSpPr>
          <p:cNvPr id="11" name="Google Shape;343;p29">
            <a:extLst>
              <a:ext uri="{FF2B5EF4-FFF2-40B4-BE49-F238E27FC236}">
                <a16:creationId xmlns:a16="http://schemas.microsoft.com/office/drawing/2014/main" id="{B5BBFCCC-2090-4703-ADCA-B0545DD4A40F}"/>
              </a:ext>
            </a:extLst>
          </p:cNvPr>
          <p:cNvSpPr/>
          <p:nvPr/>
        </p:nvSpPr>
        <p:spPr>
          <a:xfrm>
            <a:off x="5986995" y="1042985"/>
            <a:ext cx="2483100" cy="6879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72000" tIns="45700" rIns="72000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Query: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 1 search result via title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4;p29">
            <a:extLst>
              <a:ext uri="{FF2B5EF4-FFF2-40B4-BE49-F238E27FC236}">
                <a16:creationId xmlns:a16="http://schemas.microsoft.com/office/drawing/2014/main" id="{FB27330A-59C4-48E0-BE32-129AA936B2FB}"/>
              </a:ext>
            </a:extLst>
          </p:cNvPr>
          <p:cNvSpPr/>
          <p:nvPr/>
        </p:nvSpPr>
        <p:spPr>
          <a:xfrm>
            <a:off x="2959765" y="3143429"/>
            <a:ext cx="5509800" cy="6876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Fuzzy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String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Matching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1400" b="0" i="0" u="none" strike="noStrike" cap="none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5;p29">
            <a:extLst>
              <a:ext uri="{FF2B5EF4-FFF2-40B4-BE49-F238E27FC236}">
                <a16:creationId xmlns:a16="http://schemas.microsoft.com/office/drawing/2014/main" id="{44C6AF50-594E-41BF-9B38-A95B647EA28E}"/>
              </a:ext>
            </a:extLst>
          </p:cNvPr>
          <p:cNvSpPr/>
          <p:nvPr/>
        </p:nvSpPr>
        <p:spPr>
          <a:xfrm>
            <a:off x="5986995" y="2090190"/>
            <a:ext cx="2482500" cy="6876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Fuzzy String Matching </a:t>
            </a:r>
            <a:endParaRPr/>
          </a:p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row by row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6;p29">
            <a:extLst>
              <a:ext uri="{FF2B5EF4-FFF2-40B4-BE49-F238E27FC236}">
                <a16:creationId xmlns:a16="http://schemas.microsoft.com/office/drawing/2014/main" id="{F04E7E68-4297-4CB1-AA25-640D076864D3}"/>
              </a:ext>
            </a:extLst>
          </p:cNvPr>
          <p:cNvSpPr/>
          <p:nvPr/>
        </p:nvSpPr>
        <p:spPr>
          <a:xfrm>
            <a:off x="6960862" y="1691418"/>
            <a:ext cx="534600" cy="290700"/>
          </a:xfrm>
          <a:prstGeom prst="downArrow">
            <a:avLst>
              <a:gd name="adj1" fmla="val 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7;p29">
            <a:extLst>
              <a:ext uri="{FF2B5EF4-FFF2-40B4-BE49-F238E27FC236}">
                <a16:creationId xmlns:a16="http://schemas.microsoft.com/office/drawing/2014/main" id="{5812FDB9-4E33-48F6-BD2B-5F22D7163BDD}"/>
              </a:ext>
            </a:extLst>
          </p:cNvPr>
          <p:cNvSpPr/>
          <p:nvPr/>
        </p:nvSpPr>
        <p:spPr>
          <a:xfrm>
            <a:off x="6960861" y="2747183"/>
            <a:ext cx="534600" cy="290700"/>
          </a:xfrm>
          <a:prstGeom prst="downArrow">
            <a:avLst>
              <a:gd name="adj1" fmla="val 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8;p29">
            <a:extLst>
              <a:ext uri="{FF2B5EF4-FFF2-40B4-BE49-F238E27FC236}">
                <a16:creationId xmlns:a16="http://schemas.microsoft.com/office/drawing/2014/main" id="{EB2AB19E-85CF-4E8B-873C-2F7D97B84846}"/>
              </a:ext>
            </a:extLst>
          </p:cNvPr>
          <p:cNvSpPr/>
          <p:nvPr/>
        </p:nvSpPr>
        <p:spPr>
          <a:xfrm>
            <a:off x="3933632" y="2747183"/>
            <a:ext cx="534600" cy="290700"/>
          </a:xfrm>
          <a:prstGeom prst="downArrow">
            <a:avLst>
              <a:gd name="adj1" fmla="val 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349;p29">
            <a:extLst>
              <a:ext uri="{FF2B5EF4-FFF2-40B4-BE49-F238E27FC236}">
                <a16:creationId xmlns:a16="http://schemas.microsoft.com/office/drawing/2014/main" id="{BE6FCD50-48DE-4CA9-B5F3-B87B7C8C7D3A}"/>
              </a:ext>
            </a:extLst>
          </p:cNvPr>
          <p:cNvSpPr/>
          <p:nvPr/>
        </p:nvSpPr>
        <p:spPr>
          <a:xfrm>
            <a:off x="301263" y="1207004"/>
            <a:ext cx="360000" cy="36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" name="Google Shape;350;p29">
            <a:extLst>
              <a:ext uri="{FF2B5EF4-FFF2-40B4-BE49-F238E27FC236}">
                <a16:creationId xmlns:a16="http://schemas.microsoft.com/office/drawing/2014/main" id="{64A09ABE-6326-4179-988E-01445D2430A0}"/>
              </a:ext>
            </a:extLst>
          </p:cNvPr>
          <p:cNvSpPr/>
          <p:nvPr/>
        </p:nvSpPr>
        <p:spPr>
          <a:xfrm>
            <a:off x="296779" y="2253193"/>
            <a:ext cx="360000" cy="36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" name="Google Shape;351;p29">
            <a:extLst>
              <a:ext uri="{FF2B5EF4-FFF2-40B4-BE49-F238E27FC236}">
                <a16:creationId xmlns:a16="http://schemas.microsoft.com/office/drawing/2014/main" id="{73B81949-9CF9-4ED9-853E-0A7A7AE9F1A6}"/>
              </a:ext>
            </a:extLst>
          </p:cNvPr>
          <p:cNvSpPr/>
          <p:nvPr/>
        </p:nvSpPr>
        <p:spPr>
          <a:xfrm>
            <a:off x="313598" y="3309583"/>
            <a:ext cx="360000" cy="36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52C57E9-6943-4D74-9283-EFB05B8FFCA8}"/>
              </a:ext>
            </a:extLst>
          </p:cNvPr>
          <p:cNvSpPr txBox="1">
            <a:spLocks noChangeAspect="1"/>
          </p:cNvSpPr>
          <p:nvPr/>
        </p:nvSpPr>
        <p:spPr>
          <a:xfrm>
            <a:off x="481261" y="4039113"/>
            <a:ext cx="8346900" cy="8085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32000" tIns="45700" rIns="72000" bIns="45700" anchor="ctr" anchorCtr="0">
            <a:noAutofit/>
          </a:bodyPr>
          <a:lstStyle>
            <a:defPPr>
              <a:defRPr lang="de-DE"/>
            </a:defPPr>
            <a:lvl1pPr marL="0" marR="0" lv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</a:lstStyle>
          <a:p>
            <a:r>
              <a:rPr lang="de-DE" err="1"/>
              <a:t>Apply</a:t>
            </a:r>
            <a:r>
              <a:rPr lang="de-DE"/>
              <a:t> </a:t>
            </a:r>
            <a:r>
              <a:rPr lang="de-DE" err="1"/>
              <a:t>filter</a:t>
            </a:r>
            <a:r>
              <a:rPr lang="de-DE"/>
              <a:t> </a:t>
            </a:r>
            <a:r>
              <a:rPr lang="de-DE" err="1"/>
              <a:t>rule</a:t>
            </a:r>
            <a:r>
              <a:rPr lang="de-DE"/>
              <a:t> and </a:t>
            </a:r>
          </a:p>
          <a:p>
            <a:r>
              <a:rPr lang="de-DE" err="1"/>
              <a:t>keep</a:t>
            </a:r>
            <a:r>
              <a:rPr lang="de-DE"/>
              <a:t> </a:t>
            </a:r>
            <a:r>
              <a:rPr lang="de-DE" err="1"/>
              <a:t>best</a:t>
            </a:r>
            <a:r>
              <a:rPr lang="de-DE"/>
              <a:t> match</a:t>
            </a:r>
          </a:p>
        </p:txBody>
      </p:sp>
      <p:sp>
        <p:nvSpPr>
          <p:cNvPr id="21" name="Google Shape;351;p29">
            <a:extLst>
              <a:ext uri="{FF2B5EF4-FFF2-40B4-BE49-F238E27FC236}">
                <a16:creationId xmlns:a16="http://schemas.microsoft.com/office/drawing/2014/main" id="{02B51F34-BE8D-4E3F-A403-B23A3927A59D}"/>
              </a:ext>
            </a:extLst>
          </p:cNvPr>
          <p:cNvSpPr/>
          <p:nvPr/>
        </p:nvSpPr>
        <p:spPr>
          <a:xfrm>
            <a:off x="313598" y="4228445"/>
            <a:ext cx="360000" cy="3600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" name="Google Shape;344;p29">
            <a:extLst>
              <a:ext uri="{FF2B5EF4-FFF2-40B4-BE49-F238E27FC236}">
                <a16:creationId xmlns:a16="http://schemas.microsoft.com/office/drawing/2014/main" id="{8C1F156F-B050-4509-BF85-28CC3207FE7C}"/>
              </a:ext>
            </a:extLst>
          </p:cNvPr>
          <p:cNvSpPr/>
          <p:nvPr/>
        </p:nvSpPr>
        <p:spPr>
          <a:xfrm>
            <a:off x="2959765" y="4099590"/>
            <a:ext cx="5509800" cy="6876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de-DE" sz="1200">
                <a:solidFill>
                  <a:schemeClr val="bg1"/>
                </a:solidFill>
              </a:rPr>
              <a:t>confTitle &gt;= 45 AND </a:t>
            </a:r>
            <a:r>
              <a:rPr lang="de-DE" sz="1200" err="1">
                <a:solidFill>
                  <a:schemeClr val="bg1"/>
                </a:solidFill>
              </a:rPr>
              <a:t>confAuthor</a:t>
            </a:r>
            <a:r>
              <a:rPr lang="de-DE" sz="1200">
                <a:solidFill>
                  <a:schemeClr val="bg1"/>
                </a:solidFill>
              </a:rPr>
              <a:t> &gt;= 45</a:t>
            </a:r>
          </a:p>
          <a:p>
            <a:pPr algn="ctr"/>
            <a:r>
              <a:rPr lang="de-DE" sz="1050">
                <a:solidFill>
                  <a:schemeClr val="bg1"/>
                </a:solidFill>
              </a:rPr>
              <a:t>OR</a:t>
            </a:r>
            <a:endParaRPr lang="de-DE" sz="1200">
              <a:solidFill>
                <a:schemeClr val="bg1"/>
              </a:solidFill>
            </a:endParaRPr>
          </a:p>
          <a:p>
            <a:pPr algn="ctr"/>
            <a:r>
              <a:rPr lang="de-DE" sz="1200">
                <a:solidFill>
                  <a:schemeClr val="bg1"/>
                </a:solidFill>
              </a:rPr>
              <a:t>confTitle &gt;= 95 AND (</a:t>
            </a:r>
            <a:r>
              <a:rPr lang="de-DE" sz="1200" err="1">
                <a:solidFill>
                  <a:schemeClr val="bg1"/>
                </a:solidFill>
              </a:rPr>
              <a:t>confAuthor</a:t>
            </a:r>
            <a:r>
              <a:rPr lang="de-DE" sz="1200">
                <a:solidFill>
                  <a:schemeClr val="bg1"/>
                </a:solidFill>
              </a:rPr>
              <a:t> &gt;= 30 OR author == '</a:t>
            </a:r>
            <a:r>
              <a:rPr lang="de-DE" sz="1200" err="1">
                <a:solidFill>
                  <a:schemeClr val="bg1"/>
                </a:solidFill>
              </a:rPr>
              <a:t>Unknown</a:t>
            </a:r>
            <a:r>
              <a:rPr lang="de-DE" sz="1200">
                <a:solidFill>
                  <a:schemeClr val="bg1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57637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/>
              <a:t>Challenges</a:t>
            </a:r>
            <a:endParaRPr lang="de-DE"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Approach</a:t>
            </a:r>
            <a:endParaRPr lang="de-DE"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First-stage </a:t>
            </a:r>
            <a:r>
              <a:rPr lang="de-DE" sz="2400" err="1"/>
              <a:t>models</a:t>
            </a:r>
            <a:endParaRPr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Second-stage </a:t>
            </a:r>
            <a:r>
              <a:rPr lang="de-DE" sz="2400" err="1"/>
              <a:t>models</a:t>
            </a:r>
            <a:endParaRPr sz="2400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err="1"/>
              <a:t>Results</a:t>
            </a:r>
            <a:endParaRPr lang="de-DE" sz="2400" err="1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2346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09C1B8-F6DF-41BC-87B5-87100FE8DA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5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3F2B28E-0802-4DF0-A133-F2FEF69F0A0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identified</a:t>
            </a:r>
            <a:r>
              <a:rPr lang="de-DE"/>
              <a:t> </a:t>
            </a:r>
            <a:r>
              <a:rPr lang="de-DE" err="1"/>
              <a:t>three</a:t>
            </a:r>
            <a:r>
              <a:rPr lang="de-DE"/>
              <a:t> </a:t>
            </a:r>
            <a:r>
              <a:rPr lang="de-DE" err="1"/>
              <a:t>main</a:t>
            </a:r>
            <a:r>
              <a:rPr lang="de-DE"/>
              <a:t> challenges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A2D1246-6893-49BA-AA36-C66C2542C26A}"/>
              </a:ext>
            </a:extLst>
          </p:cNvPr>
          <p:cNvGrpSpPr/>
          <p:nvPr/>
        </p:nvGrpSpPr>
        <p:grpSpPr>
          <a:xfrm>
            <a:off x="833869" y="1614413"/>
            <a:ext cx="7476261" cy="1404322"/>
            <a:chOff x="924320" y="1777694"/>
            <a:chExt cx="7476261" cy="1404322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3518924-DC76-42F6-ABCB-D9B590425468}"/>
                </a:ext>
              </a:extLst>
            </p:cNvPr>
            <p:cNvGrpSpPr/>
            <p:nvPr/>
          </p:nvGrpSpPr>
          <p:grpSpPr>
            <a:xfrm>
              <a:off x="3580950" y="1777694"/>
              <a:ext cx="2160000" cy="1397516"/>
              <a:chOff x="3596478" y="1777694"/>
              <a:chExt cx="1979100" cy="1397516"/>
            </a:xfrm>
          </p:grpSpPr>
          <p:sp>
            <p:nvSpPr>
              <p:cNvPr id="7" name="Google Shape;341;p46">
                <a:extLst>
                  <a:ext uri="{FF2B5EF4-FFF2-40B4-BE49-F238E27FC236}">
                    <a16:creationId xmlns:a16="http://schemas.microsoft.com/office/drawing/2014/main" id="{71B4C959-B20F-453C-9F9F-5365270AB098}"/>
                  </a:ext>
                </a:extLst>
              </p:cNvPr>
              <p:cNvSpPr txBox="1"/>
              <p:nvPr/>
            </p:nvSpPr>
            <p:spPr>
              <a:xfrm>
                <a:off x="3596478" y="2666410"/>
                <a:ext cx="19791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Provided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data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endParaRPr lang="de" sz="1400" b="1">
                  <a:solidFill>
                    <a:schemeClr val="dk1"/>
                  </a:solidFill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is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limited</a:t>
                </a:r>
                <a:endParaRPr lang="de" sz="1400" b="1">
                  <a:solidFill>
                    <a:schemeClr val="dk1"/>
                  </a:solidFill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de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Only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few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features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given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,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small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overlap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of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transactions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and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items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,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crucial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data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missing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.</a:t>
                </a:r>
                <a:endParaRPr sz="1200">
                  <a:solidFill>
                    <a:schemeClr val="dk1"/>
                  </a:solidFill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344;p46">
                <a:extLst>
                  <a:ext uri="{FF2B5EF4-FFF2-40B4-BE49-F238E27FC236}">
                    <a16:creationId xmlns:a16="http://schemas.microsoft.com/office/drawing/2014/main" id="{379AE3DD-F9E5-4654-99BE-5FF943B1D127}"/>
                  </a:ext>
                </a:extLst>
              </p:cNvPr>
              <p:cNvSpPr/>
              <p:nvPr/>
            </p:nvSpPr>
            <p:spPr>
              <a:xfrm>
                <a:off x="4292462" y="1777694"/>
                <a:ext cx="587133" cy="642000"/>
              </a:xfrm>
              <a:prstGeom prst="ellipse">
                <a:avLst/>
              </a:prstGeom>
              <a:solidFill>
                <a:srgbClr val="0065BD"/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3000" b="1">
                    <a:solidFill>
                      <a:schemeClr val="bg1"/>
                    </a:solidFill>
                  </a:rPr>
                  <a:t>2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FA71455F-4B3F-4AA2-A821-E5536583907E}"/>
                </a:ext>
              </a:extLst>
            </p:cNvPr>
            <p:cNvGrpSpPr/>
            <p:nvPr/>
          </p:nvGrpSpPr>
          <p:grpSpPr>
            <a:xfrm>
              <a:off x="924320" y="1777746"/>
              <a:ext cx="2157000" cy="1404270"/>
              <a:chOff x="788158" y="1777746"/>
              <a:chExt cx="2157000" cy="1404270"/>
            </a:xfrm>
          </p:grpSpPr>
          <p:sp>
            <p:nvSpPr>
              <p:cNvPr id="6" name="Google Shape;340;p46">
                <a:extLst>
                  <a:ext uri="{FF2B5EF4-FFF2-40B4-BE49-F238E27FC236}">
                    <a16:creationId xmlns:a16="http://schemas.microsoft.com/office/drawing/2014/main" id="{183AFF51-6BEA-497C-825C-C5B3A7194702}"/>
                  </a:ext>
                </a:extLst>
              </p:cNvPr>
              <p:cNvSpPr txBox="1"/>
              <p:nvPr/>
            </p:nvSpPr>
            <p:spPr>
              <a:xfrm>
                <a:off x="788158" y="2673216"/>
                <a:ext cx="21570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Evaluation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by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 </a:t>
                </a: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public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voting</a:t>
                </a:r>
                <a:br>
                  <a:rPr lang="de" sz="1400" b="0" i="0" u="none" strike="noStrike" cap="none">
                    <a:latin typeface="Arial"/>
                    <a:ea typeface="Arial"/>
                    <a:cs typeface="Arial"/>
                  </a:rPr>
                </a:br>
                <a:endParaRPr lang="de" sz="1200" b="1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Difficult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testing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,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no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direct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measurement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, strong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impact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on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performance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.</a:t>
                </a:r>
                <a:endParaRPr lang="de-DE" sz="12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345;p46">
                <a:extLst>
                  <a:ext uri="{FF2B5EF4-FFF2-40B4-BE49-F238E27FC236}">
                    <a16:creationId xmlns:a16="http://schemas.microsoft.com/office/drawing/2014/main" id="{0D88AE16-E487-42BA-9AFA-C08F91C9A8A5}"/>
                  </a:ext>
                </a:extLst>
              </p:cNvPr>
              <p:cNvSpPr/>
              <p:nvPr/>
            </p:nvSpPr>
            <p:spPr>
              <a:xfrm>
                <a:off x="1545702" y="1777746"/>
                <a:ext cx="642000" cy="642000"/>
              </a:xfrm>
              <a:prstGeom prst="ellipse">
                <a:avLst/>
              </a:prstGeom>
              <a:solidFill>
                <a:srgbClr val="0065BD"/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3000" b="1">
                    <a:solidFill>
                      <a:schemeClr val="bg1"/>
                    </a:solidFill>
                  </a:rPr>
                  <a:t>1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4008D646-48D6-4B0D-9F27-B54835CE03BA}"/>
                </a:ext>
              </a:extLst>
            </p:cNvPr>
            <p:cNvGrpSpPr/>
            <p:nvPr/>
          </p:nvGrpSpPr>
          <p:grpSpPr>
            <a:xfrm>
              <a:off x="6240581" y="1777694"/>
              <a:ext cx="2160000" cy="1382387"/>
              <a:chOff x="6104419" y="1777694"/>
              <a:chExt cx="2160000" cy="1382387"/>
            </a:xfrm>
          </p:grpSpPr>
          <p:sp>
            <p:nvSpPr>
              <p:cNvPr id="8" name="Google Shape;342;p46">
                <a:extLst>
                  <a:ext uri="{FF2B5EF4-FFF2-40B4-BE49-F238E27FC236}">
                    <a16:creationId xmlns:a16="http://schemas.microsoft.com/office/drawing/2014/main" id="{BF72FBED-4426-4A30-8A48-B1EED135D9C8}"/>
                  </a:ext>
                </a:extLst>
              </p:cNvPr>
              <p:cNvSpPr txBox="1"/>
              <p:nvPr/>
            </p:nvSpPr>
            <p:spPr>
              <a:xfrm>
                <a:off x="6104419" y="2651281"/>
                <a:ext cx="2160000" cy="50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Combination</a:t>
                </a: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of</a:t>
                </a:r>
                <a:endParaRPr lang="de-DE" sz="1400" b="1" err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buFont typeface="Arial"/>
                </a:pPr>
                <a:r>
                  <a:rPr lang="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different </a:t>
                </a:r>
                <a:r>
                  <a:rPr lang="de" sz="1400" b="1" err="1">
                    <a:solidFill>
                      <a:schemeClr val="dk1"/>
                    </a:solidFill>
                    <a:latin typeface="Arial"/>
                    <a:cs typeface="Arial"/>
                  </a:rPr>
                  <a:t>models</a:t>
                </a:r>
                <a:endParaRPr sz="1400" b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1">
                  <a:solidFill>
                    <a:schemeClr val="dk1"/>
                  </a:solidFill>
                </a:endParaRPr>
              </a:p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</a:pP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Deriving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weights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for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different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models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. </a:t>
                </a:r>
              </a:p>
              <a:p>
                <a:pPr marL="0" marR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/>
                  <a:buNone/>
                </a:pP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When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to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trust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which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 </a:t>
                </a:r>
                <a:r>
                  <a:rPr lang="de" sz="1200" err="1">
                    <a:solidFill>
                      <a:schemeClr val="dk1"/>
                    </a:solidFill>
                    <a:latin typeface="Arial"/>
                    <a:cs typeface="Arial"/>
                  </a:rPr>
                  <a:t>model</a:t>
                </a:r>
                <a:r>
                  <a:rPr lang="de" sz="1200">
                    <a:solidFill>
                      <a:schemeClr val="dk1"/>
                    </a:solidFill>
                    <a:latin typeface="Arial"/>
                    <a:cs typeface="Arial"/>
                  </a:rPr>
                  <a:t>?</a:t>
                </a:r>
                <a:endParaRPr sz="1200">
                  <a:solidFill>
                    <a:schemeClr val="dk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Google Shape;346;p46">
                <a:extLst>
                  <a:ext uri="{FF2B5EF4-FFF2-40B4-BE49-F238E27FC236}">
                    <a16:creationId xmlns:a16="http://schemas.microsoft.com/office/drawing/2014/main" id="{DE068E18-BF0A-451C-AD8A-78B26483BCA1}"/>
                  </a:ext>
                </a:extLst>
              </p:cNvPr>
              <p:cNvSpPr/>
              <p:nvPr/>
            </p:nvSpPr>
            <p:spPr>
              <a:xfrm>
                <a:off x="6863419" y="1777694"/>
                <a:ext cx="642000" cy="64200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" sz="3000" b="1">
                    <a:solidFill>
                      <a:schemeClr val="bg1"/>
                    </a:solidFill>
                  </a:rPr>
                  <a:t>3</a:t>
                </a:r>
                <a:endParaRPr sz="3000" b="1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2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de-DE" sz="240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err="1"/>
              <a:t>Challenges</a:t>
            </a:r>
            <a:endParaRPr sz="2400" err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/>
              <a:t>Approach</a:t>
            </a:r>
            <a:endParaRPr lang="de-DE" sz="2400" b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First-stage </a:t>
            </a:r>
            <a:r>
              <a:rPr lang="de-DE" sz="2400" err="1"/>
              <a:t>models</a:t>
            </a:r>
            <a:endParaRPr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Second-stage </a:t>
            </a:r>
            <a:r>
              <a:rPr lang="de-DE" sz="2400" err="1"/>
              <a:t>models</a:t>
            </a:r>
            <a:endParaRPr sz="2400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/>
              <a:t>Results</a:t>
            </a:r>
            <a:endParaRPr lang="de-DE" sz="2400"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sz="2400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683031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dirty="0" smtClean="0"/>
              <a:pPr/>
              <a:t>7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from </a:t>
            </a:r>
            <a:r>
              <a:rPr lang="de-DE" err="1"/>
              <a:t>seven</a:t>
            </a:r>
            <a:r>
              <a:rPr lang="de-DE"/>
              <a:t> different </a:t>
            </a:r>
            <a:r>
              <a:rPr lang="de-DE" err="1"/>
              <a:t>sources</a:t>
            </a:r>
            <a:endParaRPr lang="en-US">
              <a:cs typeface="Arial"/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09ED2AB-F63A-42A6-920C-43EF8F384A98}"/>
              </a:ext>
            </a:extLst>
          </p:cNvPr>
          <p:cNvGrpSpPr/>
          <p:nvPr/>
        </p:nvGrpSpPr>
        <p:grpSpPr>
          <a:xfrm>
            <a:off x="400864" y="2174328"/>
            <a:ext cx="4119557" cy="1248419"/>
            <a:chOff x="319090" y="1694792"/>
            <a:chExt cx="4220414" cy="1248419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8B4BEE7A-243F-47B8-BFB3-FF922836A179}"/>
                </a:ext>
              </a:extLst>
            </p:cNvPr>
            <p:cNvGrpSpPr/>
            <p:nvPr/>
          </p:nvGrpSpPr>
          <p:grpSpPr>
            <a:xfrm>
              <a:off x="319090" y="1694792"/>
              <a:ext cx="4169090" cy="1248419"/>
              <a:chOff x="319090" y="1602000"/>
              <a:chExt cx="4169090" cy="1324210"/>
            </a:xfrm>
          </p:grpSpPr>
          <p:sp>
            <p:nvSpPr>
              <p:cNvPr id="23" name="Google Shape;315;p28">
                <a:extLst>
                  <a:ext uri="{FF2B5EF4-FFF2-40B4-BE49-F238E27FC236}">
                    <a16:creationId xmlns:a16="http://schemas.microsoft.com/office/drawing/2014/main" id="{1D6EEE85-4150-4F30-BA13-FA366E450B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090" y="1602000"/>
                <a:ext cx="4168800" cy="1324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spcFirstLastPara="1"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4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4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pt-BR" b="1">
                    <a:solidFill>
                      <a:schemeClr val="dk1"/>
                    </a:solidFill>
                    <a:latin typeface="Arial"/>
                    <a:cs typeface="Arial"/>
                  </a:rPr>
                  <a:t>ISBNDB.com</a:t>
                </a: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endParaRPr lang="pt-BR" b="1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endParaRPr lang="pt-BR" b="1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endParaRPr lang="pt-BR" b="1" u="sng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endParaRPr lang="pt-BR" sz="5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800" u="sng">
                    <a:solidFill>
                      <a:srgbClr val="A5A5A5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https://isbndb.com/</a:t>
                </a:r>
                <a:r>
                  <a:rPr lang="pt-BR" sz="800">
                    <a:solidFill>
                      <a:srgbClr val="A5A5A5"/>
                    </a:solidFill>
                  </a:rPr>
                  <a:t> </a:t>
                </a:r>
                <a:endParaRPr lang="pt-BR"/>
              </a:p>
            </p:txBody>
          </p:sp>
          <p:sp>
            <p:nvSpPr>
              <p:cNvPr id="24" name="Google Shape;318;p28">
                <a:extLst>
                  <a:ext uri="{FF2B5EF4-FFF2-40B4-BE49-F238E27FC236}">
                    <a16:creationId xmlns:a16="http://schemas.microsoft.com/office/drawing/2014/main" id="{B24CF73C-4E66-4375-9E90-C122DB1902D9}"/>
                  </a:ext>
                </a:extLst>
              </p:cNvPr>
              <p:cNvSpPr txBox="1"/>
              <p:nvPr/>
            </p:nvSpPr>
            <p:spPr>
              <a:xfrm>
                <a:off x="319090" y="1848030"/>
                <a:ext cx="4169090" cy="88140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{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"title": "Alice 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Im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Wunderland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: [...]",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"image":   "https://images.isbndb.com/[...].jpg",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date_published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"1973",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"authors": ["Carroll"],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isbn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"3423071001"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...</a:t>
                </a:r>
                <a:endParaRPr lang="en-US"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}</a:t>
                </a:r>
              </a:p>
            </p:txBody>
          </p:sp>
        </p:grpSp>
        <p:sp>
          <p:nvSpPr>
            <p:cNvPr id="34" name="Google Shape;328;p28">
              <a:extLst>
                <a:ext uri="{FF2B5EF4-FFF2-40B4-BE49-F238E27FC236}">
                  <a16:creationId xmlns:a16="http://schemas.microsoft.com/office/drawing/2014/main" id="{7FF3D168-68A3-4521-A099-BCCEA0A1217E}"/>
                </a:ext>
              </a:extLst>
            </p:cNvPr>
            <p:cNvSpPr/>
            <p:nvPr/>
          </p:nvSpPr>
          <p:spPr>
            <a:xfrm rot="19917018">
              <a:off x="3510311" y="2329746"/>
              <a:ext cx="1029193" cy="394680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2540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>
                  <a:solidFill>
                    <a:schemeClr val="lt1"/>
                  </a:solidFill>
                </a:rPr>
                <a:t>API Query</a:t>
              </a:r>
              <a:endParaRPr lang="de-DE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98A22A2-C22A-4C74-8B3A-4FDC7240D0CF}"/>
              </a:ext>
            </a:extLst>
          </p:cNvPr>
          <p:cNvGrpSpPr/>
          <p:nvPr/>
        </p:nvGrpSpPr>
        <p:grpSpPr>
          <a:xfrm>
            <a:off x="400864" y="3590791"/>
            <a:ext cx="4119556" cy="1256366"/>
            <a:chOff x="319090" y="3387180"/>
            <a:chExt cx="4220412" cy="1256366"/>
          </a:xfrm>
        </p:grpSpPr>
        <p:grpSp>
          <p:nvGrpSpPr>
            <p:cNvPr id="28" name="Google Shape;322;p28">
              <a:extLst>
                <a:ext uri="{FF2B5EF4-FFF2-40B4-BE49-F238E27FC236}">
                  <a16:creationId xmlns:a16="http://schemas.microsoft.com/office/drawing/2014/main" id="{D4B51607-7CF2-499B-99CB-8930943926A6}"/>
                </a:ext>
              </a:extLst>
            </p:cNvPr>
            <p:cNvGrpSpPr/>
            <p:nvPr/>
          </p:nvGrpSpPr>
          <p:grpSpPr>
            <a:xfrm>
              <a:off x="319090" y="3387180"/>
              <a:ext cx="4168800" cy="1256366"/>
              <a:chOff x="1969699" y="1602001"/>
              <a:chExt cx="4252910" cy="1332640"/>
            </a:xfrm>
          </p:grpSpPr>
          <p:sp>
            <p:nvSpPr>
              <p:cNvPr id="29" name="Google Shape;323;p28">
                <a:extLst>
                  <a:ext uri="{FF2B5EF4-FFF2-40B4-BE49-F238E27FC236}">
                    <a16:creationId xmlns:a16="http://schemas.microsoft.com/office/drawing/2014/main" id="{723E63CD-58A8-4FB7-890C-91E25801E830}"/>
                  </a:ext>
                </a:extLst>
              </p:cNvPr>
              <p:cNvSpPr txBox="1"/>
              <p:nvPr/>
            </p:nvSpPr>
            <p:spPr>
              <a:xfrm>
                <a:off x="1969699" y="1602001"/>
                <a:ext cx="4252910" cy="1332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UCSD, Kaggle, Data World </a:t>
                </a:r>
                <a:r>
                  <a:rPr lang="en-US" sz="1100" b="1">
                    <a:solidFill>
                      <a:schemeClr val="dk1"/>
                    </a:solidFill>
                    <a:latin typeface="Arial"/>
                    <a:cs typeface="Arial"/>
                    <a:sym typeface="Arial"/>
                  </a:rPr>
                  <a:t>(overall 5 datasets)</a:t>
                </a:r>
                <a:endParaRPr lang="en-US" sz="1400" b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ea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sz="1400" b="1">
                  <a:solidFill>
                    <a:schemeClr val="dk1"/>
                  </a:solidFill>
                  <a:latin typeface="Arial"/>
                  <a:cs typeface="Arial"/>
                  <a:sym typeface="Arial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 ea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sz="1400" b="1">
                  <a:solidFill>
                    <a:schemeClr val="dk1"/>
                  </a:solidFill>
                  <a:latin typeface="Arial"/>
                  <a:cs typeface="Arial"/>
                  <a:sym typeface="Arial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400" b="1">
                  <a:solidFill>
                    <a:schemeClr val="dk1"/>
                  </a:solidFill>
                  <a:latin typeface="Arial"/>
                  <a:cs typeface="Arial"/>
                  <a:sym typeface="Arial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500" b="1">
                  <a:solidFill>
                    <a:schemeClr val="dk1"/>
                  </a:solidFill>
                  <a:latin typeface="Arial"/>
                  <a:cs typeface="Arial"/>
                  <a:sym typeface="Arial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endParaRPr>
              </a:p>
              <a:p>
                <a:pPr eaLnBrk="0" hangingPunct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800" u="sng">
                    <a:solidFill>
                      <a:srgbClr val="A5A5A5"/>
                    </a:solidFill>
                    <a:sym typeface="Arial"/>
                  </a:rPr>
                  <a:t>i</a:t>
                </a:r>
                <a:r>
                  <a:rPr lang="en-US" sz="800">
                    <a:solidFill>
                      <a:srgbClr val="A5A5A5"/>
                    </a:solidFill>
                    <a:sym typeface="Arial"/>
                  </a:rPr>
                  <a:t>.a. </a:t>
                </a:r>
                <a:r>
                  <a:rPr lang="en-US" sz="800" u="sng">
                    <a:solidFill>
                      <a:srgbClr val="A5A5A5"/>
                    </a:solidFill>
                    <a:sym typeface="Arial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https://sites.google.com/eng.ucsd.edu/ucsdbookgraph/books</a:t>
                </a:r>
                <a:endParaRPr lang="en-US" sz="800" u="sng">
                  <a:solidFill>
                    <a:srgbClr val="A5A5A5"/>
                  </a:solidFill>
                  <a:sym typeface="Arial"/>
                </a:endParaRPr>
              </a:p>
            </p:txBody>
          </p:sp>
          <p:sp>
            <p:nvSpPr>
              <p:cNvPr id="30" name="Google Shape;324;p28">
                <a:extLst>
                  <a:ext uri="{FF2B5EF4-FFF2-40B4-BE49-F238E27FC236}">
                    <a16:creationId xmlns:a16="http://schemas.microsoft.com/office/drawing/2014/main" id="{37CB3704-E931-4AF4-AF58-B48EFDF59674}"/>
                  </a:ext>
                </a:extLst>
              </p:cNvPr>
              <p:cNvSpPr txBox="1"/>
              <p:nvPr/>
            </p:nvSpPr>
            <p:spPr>
              <a:xfrm>
                <a:off x="1969699" y="1848030"/>
                <a:ext cx="4252800" cy="88140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{</a:t>
                </a:r>
                <a:endParaRPr lang="en-US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isbn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"3423071001",                                                                                              </a:t>
                </a:r>
                <a:endParaRPr lang="en-US" sz="60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image_url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"http://images.amazon.com/[...].jpg"</a:t>
                </a:r>
                <a:r>
                  <a:rPr lang="en-US" sz="600" b="0" i="0">
                    <a:solidFill>
                      <a:srgbClr val="21212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,</a:t>
                </a:r>
                <a:endParaRPr lang="en-US" sz="6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country_code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"US",                                                                                    </a:t>
                </a:r>
                <a:endParaRPr lang="en-US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language_code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eng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",                                                                                  </a:t>
                </a:r>
                <a:endParaRPr lang="en-US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en-US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average_rating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"4.03", </a:t>
                </a:r>
                <a:endParaRPr lang="en-US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...</a:t>
                </a:r>
                <a:endParaRPr lang="en-US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}</a:t>
                </a:r>
                <a:endParaRPr lang="en-US" sz="600"/>
              </a:p>
            </p:txBody>
          </p:sp>
        </p:grpSp>
        <p:sp>
          <p:nvSpPr>
            <p:cNvPr id="35" name="Google Shape;329;p28">
              <a:extLst>
                <a:ext uri="{FF2B5EF4-FFF2-40B4-BE49-F238E27FC236}">
                  <a16:creationId xmlns:a16="http://schemas.microsoft.com/office/drawing/2014/main" id="{7118F110-7F7D-4E3C-B6A4-390681A8AFCB}"/>
                </a:ext>
              </a:extLst>
            </p:cNvPr>
            <p:cNvSpPr/>
            <p:nvPr/>
          </p:nvSpPr>
          <p:spPr>
            <a:xfrm rot="19917018">
              <a:off x="3510309" y="4030062"/>
              <a:ext cx="1029193" cy="394680"/>
            </a:xfrm>
            <a:prstGeom prst="roundRect">
              <a:avLst>
                <a:gd name="adj" fmla="val 16667"/>
              </a:avLst>
            </a:prstGeom>
            <a:solidFill>
              <a:srgbClr val="21A0FF"/>
            </a:solidFill>
            <a:ln w="25400" cap="flat" cmpd="sng">
              <a:solidFill>
                <a:srgbClr val="21A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Fuzzy</a:t>
              </a:r>
              <a:r>
                <a:rPr lang="de-DE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5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Matching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44A9FBF-FA59-4856-8906-EA7B0A8F39C6}"/>
              </a:ext>
            </a:extLst>
          </p:cNvPr>
          <p:cNvGrpSpPr/>
          <p:nvPr/>
        </p:nvGrpSpPr>
        <p:grpSpPr>
          <a:xfrm>
            <a:off x="4737596" y="2174328"/>
            <a:ext cx="4069177" cy="1248419"/>
            <a:chOff x="4655822" y="1694792"/>
            <a:chExt cx="4168800" cy="1248419"/>
          </a:xfrm>
        </p:grpSpPr>
        <p:grpSp>
          <p:nvGrpSpPr>
            <p:cNvPr id="25" name="Google Shape;319;p28">
              <a:extLst>
                <a:ext uri="{FF2B5EF4-FFF2-40B4-BE49-F238E27FC236}">
                  <a16:creationId xmlns:a16="http://schemas.microsoft.com/office/drawing/2014/main" id="{75FF35EF-7E55-4AA7-91FF-DAA2709C0481}"/>
                </a:ext>
              </a:extLst>
            </p:cNvPr>
            <p:cNvGrpSpPr/>
            <p:nvPr/>
          </p:nvGrpSpPr>
          <p:grpSpPr>
            <a:xfrm>
              <a:off x="4655822" y="1694792"/>
              <a:ext cx="4168800" cy="1248419"/>
              <a:chOff x="1969699" y="1602000"/>
              <a:chExt cx="4252910" cy="1324210"/>
            </a:xfrm>
          </p:grpSpPr>
          <p:sp>
            <p:nvSpPr>
              <p:cNvPr id="26" name="Google Shape;320;p28">
                <a:extLst>
                  <a:ext uri="{FF2B5EF4-FFF2-40B4-BE49-F238E27FC236}">
                    <a16:creationId xmlns:a16="http://schemas.microsoft.com/office/drawing/2014/main" id="{39FC9624-2EA7-4435-BE85-65D79BA8DC76}"/>
                  </a:ext>
                </a:extLst>
              </p:cNvPr>
              <p:cNvSpPr txBox="1"/>
              <p:nvPr/>
            </p:nvSpPr>
            <p:spPr>
              <a:xfrm>
                <a:off x="1969699" y="1602000"/>
                <a:ext cx="4252910" cy="132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de-DE" sz="1400" b="1">
                    <a:solidFill>
                      <a:schemeClr val="dk1"/>
                    </a:solidFill>
                    <a:latin typeface="Arial"/>
                    <a:cs typeface="Arial"/>
                  </a:rPr>
                  <a:t>Google Books API</a:t>
                </a:r>
                <a:endParaRPr sz="1400" b="1">
                  <a:solidFill>
                    <a:schemeClr val="dk1"/>
                  </a:solidFill>
                  <a:latin typeface="Arial"/>
                  <a:cs typeface="Arial"/>
                </a:endParaRP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de-DE" sz="14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400" u="sng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  <a:hlinkClick r:id="" action="ppaction://noaction"/>
                  </a:rPr>
                  <a:t> </a:t>
                </a:r>
              </a:p>
              <a:p>
                <a:pPr marL="0" marR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" action="ppaction://noaction"/>
                </a:endParaRPr>
              </a:p>
              <a:p>
                <a:pPr marL="0" lvl="0" indent="0" algn="l" rtl="0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de-DE" sz="800" u="sng">
                    <a:solidFill>
                      <a:srgbClr val="A5A5A5"/>
                    </a:solidFill>
                  </a:rPr>
                  <a:t>https://developers.google.com/books</a:t>
                </a:r>
                <a:endParaRPr sz="110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321;p28">
                <a:extLst>
                  <a:ext uri="{FF2B5EF4-FFF2-40B4-BE49-F238E27FC236}">
                    <a16:creationId xmlns:a16="http://schemas.microsoft.com/office/drawing/2014/main" id="{A22AC098-1036-48A4-A1B4-75219B670A47}"/>
                  </a:ext>
                </a:extLst>
              </p:cNvPr>
              <p:cNvSpPr txBox="1"/>
              <p:nvPr/>
            </p:nvSpPr>
            <p:spPr>
              <a:xfrm>
                <a:off x="1969699" y="1848030"/>
                <a:ext cx="4252800" cy="88140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{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isbn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"1409048780",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description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"A 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brand-new story in the best-selling […]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",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imageLinks.thumbnail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"http://books.google.com/[...]"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page_count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"128",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publishedDate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"2010-11-30",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 ...</a:t>
                </a:r>
                <a:endParaRPr sz="600">
                  <a:solidFill>
                    <a:schemeClr val="dk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}</a:t>
                </a:r>
                <a:endParaRPr sz="6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sp>
          <p:nvSpPr>
            <p:cNvPr id="36" name="Google Shape;330;p28">
              <a:extLst>
                <a:ext uri="{FF2B5EF4-FFF2-40B4-BE49-F238E27FC236}">
                  <a16:creationId xmlns:a16="http://schemas.microsoft.com/office/drawing/2014/main" id="{B3106789-77E4-49B8-9B8A-879283BA40F0}"/>
                </a:ext>
              </a:extLst>
            </p:cNvPr>
            <p:cNvSpPr/>
            <p:nvPr/>
          </p:nvSpPr>
          <p:spPr>
            <a:xfrm rot="19917360">
              <a:off x="7788418" y="2329730"/>
              <a:ext cx="1029247" cy="394712"/>
            </a:xfrm>
            <a:prstGeom prst="roundRect">
              <a:avLst>
                <a:gd name="adj" fmla="val 16667"/>
              </a:avLst>
            </a:prstGeom>
            <a:solidFill>
              <a:srgbClr val="6FA8DC"/>
            </a:solidFill>
            <a:ln w="25400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>
                  <a:solidFill>
                    <a:schemeClr val="lt1"/>
                  </a:solidFill>
                </a:rPr>
                <a:t>API Query</a:t>
              </a:r>
              <a:endParaRPr lang="de-DE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4C984F8-C3C4-4198-A4D1-D77762283343}"/>
              </a:ext>
            </a:extLst>
          </p:cNvPr>
          <p:cNvGrpSpPr/>
          <p:nvPr/>
        </p:nvGrpSpPr>
        <p:grpSpPr>
          <a:xfrm>
            <a:off x="4737596" y="3590791"/>
            <a:ext cx="4089403" cy="1256366"/>
            <a:chOff x="4655822" y="3387180"/>
            <a:chExt cx="4189521" cy="1256366"/>
          </a:xfrm>
        </p:grpSpPr>
        <p:grpSp>
          <p:nvGrpSpPr>
            <p:cNvPr id="31" name="Google Shape;325;p28">
              <a:extLst>
                <a:ext uri="{FF2B5EF4-FFF2-40B4-BE49-F238E27FC236}">
                  <a16:creationId xmlns:a16="http://schemas.microsoft.com/office/drawing/2014/main" id="{CC7F13A8-85FA-416F-9745-23CCF3991439}"/>
                </a:ext>
              </a:extLst>
            </p:cNvPr>
            <p:cNvGrpSpPr/>
            <p:nvPr/>
          </p:nvGrpSpPr>
          <p:grpSpPr>
            <a:xfrm>
              <a:off x="4655822" y="3387180"/>
              <a:ext cx="4168800" cy="1256366"/>
              <a:chOff x="1969699" y="1602001"/>
              <a:chExt cx="4252910" cy="1332640"/>
            </a:xfrm>
          </p:grpSpPr>
          <p:sp>
            <p:nvSpPr>
              <p:cNvPr id="32" name="Google Shape;326;p28">
                <a:extLst>
                  <a:ext uri="{FF2B5EF4-FFF2-40B4-BE49-F238E27FC236}">
                    <a16:creationId xmlns:a16="http://schemas.microsoft.com/office/drawing/2014/main" id="{B4422270-8BDF-48E0-8124-AD2ED9D5E0C2}"/>
                  </a:ext>
                </a:extLst>
              </p:cNvPr>
              <p:cNvSpPr txBox="1"/>
              <p:nvPr/>
            </p:nvSpPr>
            <p:spPr>
              <a:xfrm>
                <a:off x="1969699" y="1602001"/>
                <a:ext cx="4252910" cy="1332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/>
                  <a:t>Amazon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n-US" sz="1400" b="1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800" u="sng">
                    <a:solidFill>
                      <a:srgbClr val="A5A5A5"/>
                    </a:solidFill>
                  </a:rPr>
                  <a:t>https://www.amazon.de/</a:t>
                </a:r>
              </a:p>
            </p:txBody>
          </p:sp>
          <p:sp>
            <p:nvSpPr>
              <p:cNvPr id="33" name="Google Shape;327;p28">
                <a:extLst>
                  <a:ext uri="{FF2B5EF4-FFF2-40B4-BE49-F238E27FC236}">
                    <a16:creationId xmlns:a16="http://schemas.microsoft.com/office/drawing/2014/main" id="{C7B001DA-A583-45B6-BB29-06CB8D680A17}"/>
                  </a:ext>
                </a:extLst>
              </p:cNvPr>
              <p:cNvSpPr txBox="1"/>
              <p:nvPr/>
            </p:nvSpPr>
            <p:spPr>
              <a:xfrm>
                <a:off x="1969699" y="1848030"/>
                <a:ext cx="4252800" cy="88140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{</a:t>
                </a:r>
                <a:endParaRPr lang="de-DE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„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isbn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"21 1409048780 310"                                                                                               </a:t>
                </a:r>
                <a:endParaRPr lang="de-DE"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}</a:t>
                </a:r>
                <a:endParaRPr lang="de-DE" sz="600"/>
              </a:p>
            </p:txBody>
          </p:sp>
        </p:grpSp>
        <p:sp>
          <p:nvSpPr>
            <p:cNvPr id="37" name="Google Shape;331;p28">
              <a:extLst>
                <a:ext uri="{FF2B5EF4-FFF2-40B4-BE49-F238E27FC236}">
                  <a16:creationId xmlns:a16="http://schemas.microsoft.com/office/drawing/2014/main" id="{B11D77D1-52F1-498F-A770-0C97F369377D}"/>
                </a:ext>
              </a:extLst>
            </p:cNvPr>
            <p:cNvSpPr/>
            <p:nvPr/>
          </p:nvSpPr>
          <p:spPr>
            <a:xfrm rot="19917360">
              <a:off x="7816096" y="4030055"/>
              <a:ext cx="1029247" cy="394712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 w="25400" cap="flat" cmpd="sng">
              <a:solidFill>
                <a:srgbClr val="003E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0" rIns="36000" bIns="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0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Scrape</a:t>
              </a:r>
              <a:r>
                <a:rPr lang="de-DE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 API, </a:t>
              </a:r>
              <a:r>
                <a:rPr lang="de-DE" sz="100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Fuzzy</a:t>
              </a:r>
              <a:r>
                <a:rPr lang="de-DE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de-DE" sz="100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Matching</a:t>
              </a:r>
              <a:endParaRPr lang="de-DE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07B7A8B-DD07-4D50-8746-B09577B71B69}"/>
              </a:ext>
            </a:extLst>
          </p:cNvPr>
          <p:cNvGrpSpPr/>
          <p:nvPr/>
        </p:nvGrpSpPr>
        <p:grpSpPr>
          <a:xfrm>
            <a:off x="400863" y="1169031"/>
            <a:ext cx="8426146" cy="878240"/>
            <a:chOff x="319090" y="1694793"/>
            <a:chExt cx="8632437" cy="878240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3E4BCE0-FC63-44B6-8B8E-2AA60CE24D7F}"/>
                </a:ext>
              </a:extLst>
            </p:cNvPr>
            <p:cNvGrpSpPr/>
            <p:nvPr/>
          </p:nvGrpSpPr>
          <p:grpSpPr>
            <a:xfrm>
              <a:off x="319090" y="1694793"/>
              <a:ext cx="8505426" cy="878240"/>
              <a:chOff x="319090" y="1602000"/>
              <a:chExt cx="8505426" cy="931557"/>
            </a:xfrm>
          </p:grpSpPr>
          <p:sp>
            <p:nvSpPr>
              <p:cNvPr id="41" name="Google Shape;315;p28">
                <a:extLst>
                  <a:ext uri="{FF2B5EF4-FFF2-40B4-BE49-F238E27FC236}">
                    <a16:creationId xmlns:a16="http://schemas.microsoft.com/office/drawing/2014/main" id="{724C8012-1151-4899-9B00-BFCCBC680A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090" y="1602000"/>
                <a:ext cx="4168800" cy="9315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spcFirstLastPara="1" vert="horz" wrap="square" lIns="0" tIns="0" rIns="0" bIns="0" numCol="1" anchor="t" anchorCtr="0" compatLnSpc="1">
                <a:prstTxWarp prst="textNoShape">
                  <a:avLst/>
                </a:prstTxWarp>
                <a:noAutofit/>
              </a:bodyPr>
              <a:lstStyle>
                <a:lvl1pPr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 lang="de-DE" sz="14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76213" indent="-176213" algn="l" rtl="0" eaLnBrk="0" fontAlgn="base" hangingPunct="0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buFont typeface="Arial" charset="0"/>
                  <a:buChar char="•"/>
                  <a:defRPr lang="de-DE" sz="1400" kern="1200" noProof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0363" indent="-18415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38163" indent="-177800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14375" indent="-176213" algn="l" rtl="0" eaLnBrk="0" fontAlgn="base" hangingPunct="0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Symbol" pitchFamily="18" charset="2"/>
                  <a:buChar char="-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/>
                  <a:t>Items.csv and transactions.csv</a:t>
                </a:r>
                <a:endParaRPr lang="en-US"/>
              </a:p>
            </p:txBody>
          </p:sp>
          <p:sp>
            <p:nvSpPr>
              <p:cNvPr id="42" name="Google Shape;318;p28">
                <a:extLst>
                  <a:ext uri="{FF2B5EF4-FFF2-40B4-BE49-F238E27FC236}">
                    <a16:creationId xmlns:a16="http://schemas.microsoft.com/office/drawing/2014/main" id="{AE5F665C-F891-4761-9925-EB5FE03916F9}"/>
                  </a:ext>
                </a:extLst>
              </p:cNvPr>
              <p:cNvSpPr txBox="1"/>
              <p:nvPr/>
            </p:nvSpPr>
            <p:spPr>
              <a:xfrm>
                <a:off x="319090" y="1848031"/>
                <a:ext cx="8505426" cy="685526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{</a:t>
                </a:r>
                <a:endParaRPr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itemID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": "21310",                                                                                              </a:t>
                </a:r>
                <a:endParaRPr sz="600"/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"title": "</a:t>
                </a:r>
                <a:r>
                  <a:rPr lang="en-US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Princess Poppy: The Big Mix Up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"</a:t>
                </a:r>
                <a:r>
                  <a:rPr lang="de-DE" sz="600" b="0" i="0">
                    <a:solidFill>
                      <a:srgbClr val="21212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,</a:t>
                </a:r>
                <a:endParaRPr sz="600">
                  <a:solidFill>
                    <a:schemeClr val="dk1"/>
                  </a:solidFill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"author": "</a:t>
                </a:r>
                <a:r>
                  <a:rPr lang="de-DE" sz="600" err="1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Janey</a:t>
                </a: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Louise Jones",                                                                                    </a:t>
                </a:r>
                <a:endParaRPr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 ...</a:t>
                </a:r>
                <a:endParaRPr sz="60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600">
                    <a:solidFill>
                      <a:schemeClr val="dk1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rPr>
                  <a:t>}</a:t>
                </a:r>
                <a:endParaRPr sz="600"/>
              </a:p>
            </p:txBody>
          </p:sp>
        </p:grpSp>
        <p:sp>
          <p:nvSpPr>
            <p:cNvPr id="40" name="Google Shape;328;p28">
              <a:extLst>
                <a:ext uri="{FF2B5EF4-FFF2-40B4-BE49-F238E27FC236}">
                  <a16:creationId xmlns:a16="http://schemas.microsoft.com/office/drawing/2014/main" id="{43D52625-8709-44E1-9DB0-8DA687AA64FB}"/>
                </a:ext>
              </a:extLst>
            </p:cNvPr>
            <p:cNvSpPr/>
            <p:nvPr/>
          </p:nvSpPr>
          <p:spPr>
            <a:xfrm rot="19917018">
              <a:off x="7922334" y="2156643"/>
              <a:ext cx="1029193" cy="394680"/>
            </a:xfrm>
            <a:prstGeom prst="roundRect">
              <a:avLst>
                <a:gd name="adj" fmla="val 16667"/>
              </a:avLst>
            </a:prstGeom>
            <a:solidFill>
              <a:srgbClr val="0065BD"/>
            </a:solidFill>
            <a:ln w="25400" cap="flat" cmpd="sng">
              <a:solidFill>
                <a:srgbClr val="0065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Key (</a:t>
              </a:r>
              <a:r>
                <a:rPr lang="de-DE" sz="105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itemID</a:t>
              </a:r>
              <a:r>
                <a:rPr lang="de-DE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79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21680-578B-46D2-9E71-DF1E43A43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2445B9-36EE-4F5E-8BFE-CFCC1429028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0" rIns="91440" bIns="45720" anchor="t"/>
          <a:lstStyle/>
          <a:p>
            <a:r>
              <a:rPr lang="de-DE" err="1"/>
              <a:t>Our</a:t>
            </a:r>
            <a:r>
              <a:rPr lang="de-DE"/>
              <a:t> </a:t>
            </a:r>
            <a:r>
              <a:rPr lang="de-DE" err="1"/>
              <a:t>approach</a:t>
            </a:r>
            <a:r>
              <a:rPr lang="de-DE"/>
              <a:t> </a:t>
            </a:r>
            <a:r>
              <a:rPr lang="de-DE" err="1"/>
              <a:t>consists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two </a:t>
            </a:r>
            <a:r>
              <a:rPr lang="de-DE" err="1"/>
              <a:t>stages</a:t>
            </a:r>
            <a:endParaRPr lang="en-US">
              <a:cs typeface="Arial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2817B6CA-0492-4F25-B94A-5789C441319D}"/>
              </a:ext>
            </a:extLst>
          </p:cNvPr>
          <p:cNvSpPr/>
          <p:nvPr/>
        </p:nvSpPr>
        <p:spPr>
          <a:xfrm>
            <a:off x="474050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2</a:t>
            </a:r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8CF227C-F9D3-4DF4-BEF1-4504115922E6}"/>
              </a:ext>
            </a:extLst>
          </p:cNvPr>
          <p:cNvSpPr/>
          <p:nvPr/>
        </p:nvSpPr>
        <p:spPr>
          <a:xfrm>
            <a:off x="390746" y="1198609"/>
            <a:ext cx="4086502" cy="3598446"/>
          </a:xfrm>
          <a:prstGeom prst="roundRect">
            <a:avLst>
              <a:gd name="adj" fmla="val 868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3999"/>
              </a:lnSpc>
            </a:pPr>
            <a:r>
              <a:rPr lang="de-DE" sz="1400" b="1">
                <a:solidFill>
                  <a:schemeClr val="tx1"/>
                </a:solidFill>
              </a:rPr>
              <a:t>Stage 1</a:t>
            </a:r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418F8C3B-D9A6-4879-8747-27D04B40F8AC}"/>
              </a:ext>
            </a:extLst>
          </p:cNvPr>
          <p:cNvCxnSpPr/>
          <p:nvPr/>
        </p:nvCxnSpPr>
        <p:spPr>
          <a:xfrm>
            <a:off x="3380977" y="1659002"/>
            <a:ext cx="0" cy="2844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Verbinder: gewinkelt 53">
            <a:extLst>
              <a:ext uri="{FF2B5EF4-FFF2-40B4-BE49-F238E27FC236}">
                <a16:creationId xmlns:a16="http://schemas.microsoft.com/office/drawing/2014/main" id="{8CD6511F-6D8A-422C-8C9F-9BF4E7F77080}"/>
              </a:ext>
            </a:extLst>
          </p:cNvPr>
          <p:cNvCxnSpPr>
            <a:cxnSpLocks/>
          </p:cNvCxnSpPr>
          <p:nvPr/>
        </p:nvCxnSpPr>
        <p:spPr>
          <a:xfrm>
            <a:off x="4048398" y="2366024"/>
            <a:ext cx="533893" cy="1966823"/>
          </a:xfrm>
          <a:prstGeom prst="bentConnector2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91">
            <a:extLst>
              <a:ext uri="{FF2B5EF4-FFF2-40B4-BE49-F238E27FC236}">
                <a16:creationId xmlns:a16="http://schemas.microsoft.com/office/drawing/2014/main" id="{9AFF4981-FAD3-4683-B7BD-6C937471A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2107021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Items similarity </a:t>
            </a:r>
          </a:p>
          <a:p>
            <a:pPr algn="ctr"/>
            <a:r>
              <a:rPr lang="en-US" sz="1200"/>
              <a:t>model</a:t>
            </a:r>
          </a:p>
        </p:txBody>
      </p:sp>
      <p:sp>
        <p:nvSpPr>
          <p:cNvPr id="52" name="Freeform 91">
            <a:extLst>
              <a:ext uri="{FF2B5EF4-FFF2-40B4-BE49-F238E27FC236}">
                <a16:creationId xmlns:a16="http://schemas.microsoft.com/office/drawing/2014/main" id="{4477E93E-A963-473F-A938-5E5EF489A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627" y="1622608"/>
            <a:ext cx="894700" cy="355829"/>
          </a:xfrm>
          <a:prstGeom prst="roundRect">
            <a:avLst/>
          </a:prstGeom>
          <a:solidFill>
            <a:srgbClr val="0065BD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Models</a:t>
            </a:r>
          </a:p>
        </p:txBody>
      </p: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2D0C7E-D741-4622-AC98-EC6EAD25176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2183356" y="3669710"/>
            <a:ext cx="488780" cy="47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Verbinder: gewinkelt 40">
            <a:extLst>
              <a:ext uri="{FF2B5EF4-FFF2-40B4-BE49-F238E27FC236}">
                <a16:creationId xmlns:a16="http://schemas.microsoft.com/office/drawing/2014/main" id="{18462C5A-F456-4446-B84B-C6DF2E73AAC4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186844" y="2685964"/>
            <a:ext cx="480856" cy="334299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A61B154F-0A5A-4AD1-9BDB-0C6C1328850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2180121" y="2366024"/>
            <a:ext cx="498739" cy="319940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Verbinder: gewinkelt 54">
            <a:extLst>
              <a:ext uri="{FF2B5EF4-FFF2-40B4-BE49-F238E27FC236}">
                <a16:creationId xmlns:a16="http://schemas.microsoft.com/office/drawing/2014/main" id="{3AE9E4EC-4A49-47BB-A9B8-DE2552A652DF}"/>
              </a:ext>
            </a:extLst>
          </p:cNvPr>
          <p:cNvCxnSpPr>
            <a:cxnSpLocks/>
          </p:cNvCxnSpPr>
          <p:nvPr/>
        </p:nvCxnSpPr>
        <p:spPr>
          <a:xfrm>
            <a:off x="4050365" y="3020263"/>
            <a:ext cx="535287" cy="1312584"/>
          </a:xfrm>
          <a:prstGeom prst="bentConnector2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8D93CA1B-375F-418D-A2D7-BD9589D74151}"/>
              </a:ext>
            </a:extLst>
          </p:cNvPr>
          <p:cNvCxnSpPr>
            <a:cxnSpLocks/>
          </p:cNvCxnSpPr>
          <p:nvPr/>
        </p:nvCxnSpPr>
        <p:spPr>
          <a:xfrm>
            <a:off x="4118056" y="3674502"/>
            <a:ext cx="986914" cy="656108"/>
          </a:xfrm>
          <a:prstGeom prst="bentConnector3">
            <a:avLst>
              <a:gd name="adj1" fmla="val 47407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FA54A3F-2ED0-43B5-9891-18B07F7D15B2}"/>
              </a:ext>
            </a:extLst>
          </p:cNvPr>
          <p:cNvGrpSpPr/>
          <p:nvPr/>
        </p:nvGrpSpPr>
        <p:grpSpPr>
          <a:xfrm>
            <a:off x="5084801" y="1619761"/>
            <a:ext cx="3397915" cy="2965597"/>
            <a:chOff x="5000806" y="2072288"/>
            <a:chExt cx="3442397" cy="257307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4A59C4C-D1EF-477D-94F3-E35966C50E32}"/>
                </a:ext>
              </a:extLst>
            </p:cNvPr>
            <p:cNvGrpSpPr/>
            <p:nvPr/>
          </p:nvGrpSpPr>
          <p:grpSpPr>
            <a:xfrm>
              <a:off x="5000806" y="2072288"/>
              <a:ext cx="1461600" cy="2573071"/>
              <a:chOff x="5000806" y="2072288"/>
              <a:chExt cx="1461600" cy="2573071"/>
            </a:xfrm>
          </p:grpSpPr>
          <p:grpSp>
            <p:nvGrpSpPr>
              <p:cNvPr id="59" name="Gruppieren 58">
                <a:extLst>
                  <a:ext uri="{FF2B5EF4-FFF2-40B4-BE49-F238E27FC236}">
                    <a16:creationId xmlns:a16="http://schemas.microsoft.com/office/drawing/2014/main" id="{D88001BC-C684-44BE-B806-7F6098ACFD3C}"/>
                  </a:ext>
                </a:extLst>
              </p:cNvPr>
              <p:cNvGrpSpPr/>
              <p:nvPr/>
            </p:nvGrpSpPr>
            <p:grpSpPr>
              <a:xfrm>
                <a:off x="5000806" y="2072288"/>
                <a:ext cx="1461600" cy="2499147"/>
                <a:chOff x="360693" y="1908737"/>
                <a:chExt cx="1461600" cy="2602334"/>
              </a:xfrm>
            </p:grpSpPr>
            <p:cxnSp>
              <p:nvCxnSpPr>
                <p:cNvPr id="68" name="Gerader Verbinder 67">
                  <a:extLst>
                    <a:ext uri="{FF2B5EF4-FFF2-40B4-BE49-F238E27FC236}">
                      <a16:creationId xmlns:a16="http://schemas.microsoft.com/office/drawing/2014/main" id="{4891A64E-6BE1-49FA-8C1E-95F026D3C8BD}"/>
                    </a:ext>
                  </a:extLst>
                </p:cNvPr>
                <p:cNvCxnSpPr/>
                <p:nvPr/>
              </p:nvCxnSpPr>
              <p:spPr>
                <a:xfrm>
                  <a:off x="1078814" y="1941618"/>
                  <a:ext cx="0" cy="2569453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Freeform 77">
                  <a:extLst>
                    <a:ext uri="{FF2B5EF4-FFF2-40B4-BE49-F238E27FC236}">
                      <a16:creationId xmlns:a16="http://schemas.microsoft.com/office/drawing/2014/main" id="{1EE47E77-6AC8-407A-8E3A-5E7BB1212A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934510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Google Books </a:t>
                  </a:r>
                </a:p>
                <a:p>
                  <a:pPr algn="ctr"/>
                  <a:r>
                    <a:rPr lang="en-US" sz="1200"/>
                    <a:t>API</a:t>
                  </a:r>
                </a:p>
              </p:txBody>
            </p:sp>
            <p:sp>
              <p:nvSpPr>
                <p:cNvPr id="70" name="Freeform 77">
                  <a:extLst>
                    <a:ext uri="{FF2B5EF4-FFF2-40B4-BE49-F238E27FC236}">
                      <a16:creationId xmlns:a16="http://schemas.microsoft.com/office/drawing/2014/main" id="{1EB4956C-1684-4588-B7DE-D49DA00ED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3531122"/>
                  <a:ext cx="1460978" cy="468001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ISBNDB API</a:t>
                  </a:r>
                </a:p>
              </p:txBody>
            </p:sp>
            <p:sp>
              <p:nvSpPr>
                <p:cNvPr id="71" name="Freeform 91">
                  <a:extLst>
                    <a:ext uri="{FF2B5EF4-FFF2-40B4-BE49-F238E27FC236}">
                      <a16:creationId xmlns:a16="http://schemas.microsoft.com/office/drawing/2014/main" id="{A62526D6-9A22-4EA0-92FF-C28911829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607" y="1908737"/>
                  <a:ext cx="906413" cy="321479"/>
                </a:xfrm>
                <a:prstGeom prst="roundRect">
                  <a:avLst/>
                </a:prstGeom>
                <a:solidFill>
                  <a:srgbClr val="0065BD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>
                      <a:solidFill>
                        <a:schemeClr val="bg1"/>
                      </a:solidFill>
                    </a:rPr>
                    <a:t>Data</a:t>
                  </a:r>
                </a:p>
              </p:txBody>
            </p:sp>
            <p:sp>
              <p:nvSpPr>
                <p:cNvPr id="72" name="Freeform 77">
                  <a:extLst>
                    <a:ext uri="{FF2B5EF4-FFF2-40B4-BE49-F238E27FC236}">
                      <a16:creationId xmlns:a16="http://schemas.microsoft.com/office/drawing/2014/main" id="{118B7F1C-4B35-4C0E-9B8A-7EC2CE90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693" y="2347414"/>
                  <a:ext cx="1461600" cy="468000"/>
                </a:xfrm>
                <a:prstGeom prst="roundRect">
                  <a:avLst/>
                </a:prstGeom>
                <a:solidFill>
                  <a:srgbClr val="BFBFBF"/>
                </a:solidFill>
                <a:ln>
                  <a:noFill/>
                </a:ln>
                <a:effectLst/>
              </p:spPr>
              <p:txBody>
                <a:bodyPr wrap="none" lIns="34290" tIns="17145" rIns="34290" bIns="17145" anchor="ctr"/>
                <a:lstStyle/>
                <a:p>
                  <a:pPr algn="ctr"/>
                  <a:r>
                    <a:rPr lang="en-US" sz="1200"/>
                    <a:t>UCSD, Kaggle, </a:t>
                  </a:r>
                </a:p>
                <a:p>
                  <a:pPr algn="ctr"/>
                  <a:r>
                    <a:rPr lang="en-US" sz="1200"/>
                    <a:t>Data World</a:t>
                  </a:r>
                </a:p>
              </p:txBody>
            </p:sp>
          </p:grp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4E53EBAD-AAB9-46A9-BCAF-23E8D1FEF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0807" y="4203299"/>
                <a:ext cx="1460977" cy="44206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latin typeface="Arial"/>
                    <a:cs typeface="Arial"/>
                  </a:rPr>
                  <a:t>Recommendations</a:t>
                </a:r>
              </a:p>
            </p:txBody>
          </p:sp>
        </p:grpSp>
        <p:cxnSp>
          <p:nvCxnSpPr>
            <p:cNvPr id="78" name="Verbinder: gewinkelt 77">
              <a:extLst>
                <a:ext uri="{FF2B5EF4-FFF2-40B4-BE49-F238E27FC236}">
                  <a16:creationId xmlns:a16="http://schemas.microsoft.com/office/drawing/2014/main" id="{978F3FE1-2385-448B-A571-C712B75374B1}"/>
                </a:ext>
              </a:extLst>
            </p:cNvPr>
            <p:cNvCxnSpPr>
              <a:cxnSpLocks/>
              <a:stCxn id="69" idx="3"/>
              <a:endCxn id="64" idx="1"/>
            </p:cNvCxnSpPr>
            <p:nvPr/>
          </p:nvCxnSpPr>
          <p:spPr>
            <a:xfrm flipV="1">
              <a:off x="6462406" y="2660149"/>
              <a:ext cx="503280" cy="6219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C05C6BCE-B7B9-4E4E-82C7-2E458AC5D6DC}"/>
                </a:ext>
              </a:extLst>
            </p:cNvPr>
            <p:cNvGrpSpPr/>
            <p:nvPr/>
          </p:nvGrpSpPr>
          <p:grpSpPr>
            <a:xfrm>
              <a:off x="6957787" y="2072288"/>
              <a:ext cx="1485416" cy="2571206"/>
              <a:chOff x="7059152" y="2074687"/>
              <a:chExt cx="1485416" cy="2571206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C2690F26-2193-4F54-9147-80058CC17B1C}"/>
                  </a:ext>
                </a:extLst>
              </p:cNvPr>
              <p:cNvCxnSpPr/>
              <p:nvPr/>
            </p:nvCxnSpPr>
            <p:spPr>
              <a:xfrm>
                <a:off x="7785172" y="2106264"/>
                <a:ext cx="0" cy="24363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Freeform 77">
                <a:extLst>
                  <a:ext uri="{FF2B5EF4-FFF2-40B4-BE49-F238E27FC236}">
                    <a16:creationId xmlns:a16="http://schemas.microsoft.com/office/drawing/2014/main" id="{E0BB240E-3F0E-4FE5-9644-C7547397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59152" y="2948928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Category</a:t>
                </a:r>
              </a:p>
            </p:txBody>
          </p:sp>
          <p:sp>
            <p:nvSpPr>
              <p:cNvPr id="64" name="Freeform 91">
                <a:extLst>
                  <a:ext uri="{FF2B5EF4-FFF2-40B4-BE49-F238E27FC236}">
                    <a16:creationId xmlns:a16="http://schemas.microsoft.com/office/drawing/2014/main" id="{241586E5-450F-43A2-90BA-0C3977A98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2494983"/>
                <a:ext cx="145203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Cover images</a:t>
                </a:r>
              </a:p>
            </p:txBody>
          </p:sp>
          <p:sp>
            <p:nvSpPr>
              <p:cNvPr id="65" name="Freeform 77">
                <a:extLst>
                  <a:ext uri="{FF2B5EF4-FFF2-40B4-BE49-F238E27FC236}">
                    <a16:creationId xmlns:a16="http://schemas.microsoft.com/office/drawing/2014/main" id="{CDE2E79F-8E35-40B8-A9D5-6FED7DF4A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402873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Rating</a:t>
                </a:r>
              </a:p>
            </p:txBody>
          </p:sp>
          <p:sp>
            <p:nvSpPr>
              <p:cNvPr id="66" name="Freeform 91">
                <a:extLst>
                  <a:ext uri="{FF2B5EF4-FFF2-40B4-BE49-F238E27FC236}">
                    <a16:creationId xmlns:a16="http://schemas.microsoft.com/office/drawing/2014/main" id="{7D80B2E4-E08C-4216-850A-3272187B2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1965" y="2074687"/>
                <a:ext cx="906413" cy="308732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Models</a:t>
                </a:r>
              </a:p>
            </p:txBody>
          </p:sp>
          <p:sp>
            <p:nvSpPr>
              <p:cNvPr id="67" name="Freeform 77">
                <a:extLst>
                  <a:ext uri="{FF2B5EF4-FFF2-40B4-BE49-F238E27FC236}">
                    <a16:creationId xmlns:a16="http://schemas.microsoft.com/office/drawing/2014/main" id="{0F62B7FA-C4AD-487E-861B-111732334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7051" y="3856818"/>
                <a:ext cx="1460978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Pages</a:t>
                </a:r>
              </a:p>
            </p:txBody>
          </p:sp>
          <p:sp>
            <p:nvSpPr>
              <p:cNvPr id="83" name="Freeform 77">
                <a:extLst>
                  <a:ext uri="{FF2B5EF4-FFF2-40B4-BE49-F238E27FC236}">
                    <a16:creationId xmlns:a16="http://schemas.microsoft.com/office/drawing/2014/main" id="{D4B54E89-B3AB-4797-88B9-BB1536FD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674" y="4310764"/>
                <a:ext cx="1468894" cy="335129"/>
              </a:xfrm>
              <a:prstGeom prst="roundRect">
                <a:avLst/>
              </a:prstGeom>
              <a:solidFill>
                <a:srgbClr val="BFBFBF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Price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635C4DE-00F9-4075-9CF4-033626D8815D}"/>
              </a:ext>
            </a:extLst>
          </p:cNvPr>
          <p:cNvGrpSpPr/>
          <p:nvPr/>
        </p:nvGrpSpPr>
        <p:grpSpPr>
          <a:xfrm>
            <a:off x="737080" y="1619760"/>
            <a:ext cx="1446277" cy="2965295"/>
            <a:chOff x="631172" y="1656930"/>
            <a:chExt cx="1465210" cy="2965295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DA4D1668-B10B-459C-8BDE-FED3DEE696E2}"/>
                </a:ext>
              </a:extLst>
            </p:cNvPr>
            <p:cNvGrpSpPr/>
            <p:nvPr/>
          </p:nvGrpSpPr>
          <p:grpSpPr>
            <a:xfrm>
              <a:off x="635107" y="1656930"/>
              <a:ext cx="1461275" cy="2965295"/>
              <a:chOff x="360050" y="1908737"/>
              <a:chExt cx="1461275" cy="2679040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AD1E4EEC-CCA5-4281-9F61-7592A525E7E4}"/>
                  </a:ext>
                </a:extLst>
              </p:cNvPr>
              <p:cNvCxnSpPr/>
              <p:nvPr/>
            </p:nvCxnSpPr>
            <p:spPr>
              <a:xfrm>
                <a:off x="1078814" y="1941618"/>
                <a:ext cx="0" cy="260197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Freeform 77">
                <a:extLst>
                  <a:ext uri="{FF2B5EF4-FFF2-40B4-BE49-F238E27FC236}">
                    <a16:creationId xmlns:a16="http://schemas.microsoft.com/office/drawing/2014/main" id="{BE2EF685-DFC0-4828-97C1-6FAC5083D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50" y="4347547"/>
                <a:ext cx="1452038" cy="24023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Kaggle reviews</a:t>
                </a:r>
              </a:p>
            </p:txBody>
          </p:sp>
          <p:sp>
            <p:nvSpPr>
              <p:cNvPr id="45" name="Freeform 77">
                <a:extLst>
                  <a:ext uri="{FF2B5EF4-FFF2-40B4-BE49-F238E27FC236}">
                    <a16:creationId xmlns:a16="http://schemas.microsoft.com/office/drawing/2014/main" id="{C538FB9D-7BF7-4A7E-BDFF-1D886A83C0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010" y="2348546"/>
                <a:ext cx="1452038" cy="105908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Items.csv</a:t>
                </a:r>
              </a:p>
            </p:txBody>
          </p:sp>
          <p:sp>
            <p:nvSpPr>
              <p:cNvPr id="46" name="Freeform 91">
                <a:extLst>
                  <a:ext uri="{FF2B5EF4-FFF2-40B4-BE49-F238E27FC236}">
                    <a16:creationId xmlns:a16="http://schemas.microsoft.com/office/drawing/2014/main" id="{260B0516-DA87-48FD-A48D-ADBBCBB1F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607" y="1908737"/>
                <a:ext cx="906413" cy="321479"/>
              </a:xfrm>
              <a:prstGeom prst="roundRect">
                <a:avLst/>
              </a:prstGeom>
              <a:solidFill>
                <a:srgbClr val="0065BD"/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  <a:latin typeface="Arial"/>
                    <a:cs typeface="Arial"/>
                  </a:rPr>
                  <a:t>Data</a:t>
                </a:r>
              </a:p>
            </p:txBody>
          </p:sp>
          <p:sp>
            <p:nvSpPr>
              <p:cNvPr id="47" name="Freeform 77">
                <a:extLst>
                  <a:ext uri="{FF2B5EF4-FFF2-40B4-BE49-F238E27FC236}">
                    <a16:creationId xmlns:a16="http://schemas.microsoft.com/office/drawing/2014/main" id="{5CDD6689-E45F-4AE1-80E2-2686542F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87" y="3526794"/>
                <a:ext cx="1452038" cy="4680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lIns="34290" tIns="17145" rIns="34290" bIns="17145" anchor="ctr"/>
              <a:lstStyle/>
              <a:p>
                <a:pPr algn="ctr"/>
                <a:r>
                  <a:rPr lang="en-US" sz="1200"/>
                  <a:t>Amazon </a:t>
                </a:r>
              </a:p>
              <a:p>
                <a:pPr algn="ctr"/>
                <a:r>
                  <a:rPr lang="en-US" sz="1200"/>
                  <a:t>web scrape</a:t>
                </a:r>
              </a:p>
            </p:txBody>
          </p:sp>
        </p:grpSp>
        <p:sp>
          <p:nvSpPr>
            <p:cNvPr id="86" name="Freeform 77">
              <a:extLst>
                <a:ext uri="{FF2B5EF4-FFF2-40B4-BE49-F238E27FC236}">
                  <a16:creationId xmlns:a16="http://schemas.microsoft.com/office/drawing/2014/main" id="{2BCBD5A1-6191-4845-A90C-7D17230E1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72" y="4038791"/>
              <a:ext cx="1459906" cy="26589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pPr algn="ctr"/>
              <a:r>
                <a:rPr lang="en-US" sz="1200"/>
                <a:t>Transactions.csv</a:t>
              </a:r>
            </a:p>
          </p:txBody>
        </p:sp>
      </p:grpSp>
      <p:cxnSp>
        <p:nvCxnSpPr>
          <p:cNvPr id="90" name="Verbinder: gewinkelt 89">
            <a:extLst>
              <a:ext uri="{FF2B5EF4-FFF2-40B4-BE49-F238E27FC236}">
                <a16:creationId xmlns:a16="http://schemas.microsoft.com/office/drawing/2014/main" id="{931C2615-9F72-45FC-A4D7-8D3006B2E103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2178121" y="4134571"/>
            <a:ext cx="494015" cy="19417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Verbinder: gewinkelt 92">
            <a:extLst>
              <a:ext uri="{FF2B5EF4-FFF2-40B4-BE49-F238E27FC236}">
                <a16:creationId xmlns:a16="http://schemas.microsoft.com/office/drawing/2014/main" id="{5F54579E-B5A6-49C4-B422-08250B49A98A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2177599" y="4328742"/>
            <a:ext cx="494537" cy="130089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0524730B-06DB-4D70-B2A2-0127EBBDF59C}"/>
              </a:ext>
            </a:extLst>
          </p:cNvPr>
          <p:cNvCxnSpPr>
            <a:cxnSpLocks/>
          </p:cNvCxnSpPr>
          <p:nvPr/>
        </p:nvCxnSpPr>
        <p:spPr>
          <a:xfrm flipV="1">
            <a:off x="6526899" y="2297301"/>
            <a:ext cx="497390" cy="2033309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Verbinder: gewinkelt 99">
            <a:extLst>
              <a:ext uri="{FF2B5EF4-FFF2-40B4-BE49-F238E27FC236}">
                <a16:creationId xmlns:a16="http://schemas.microsoft.com/office/drawing/2014/main" id="{8C48BEA5-5C1C-465B-85E4-DBAC7774EC89}"/>
              </a:ext>
            </a:extLst>
          </p:cNvPr>
          <p:cNvCxnSpPr>
            <a:cxnSpLocks/>
          </p:cNvCxnSpPr>
          <p:nvPr/>
        </p:nvCxnSpPr>
        <p:spPr>
          <a:xfrm flipV="1">
            <a:off x="6526899" y="2297301"/>
            <a:ext cx="497390" cy="137720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5B246E63-F8FA-4226-BBB9-3B70A5327E3F}"/>
              </a:ext>
            </a:extLst>
          </p:cNvPr>
          <p:cNvCxnSpPr>
            <a:cxnSpLocks/>
          </p:cNvCxnSpPr>
          <p:nvPr/>
        </p:nvCxnSpPr>
        <p:spPr>
          <a:xfrm flipV="1">
            <a:off x="6527512" y="2297301"/>
            <a:ext cx="496777" cy="67013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Verbinder: gewinkelt 78">
            <a:extLst>
              <a:ext uri="{FF2B5EF4-FFF2-40B4-BE49-F238E27FC236}">
                <a16:creationId xmlns:a16="http://schemas.microsoft.com/office/drawing/2014/main" id="{2438C249-B5D0-41CD-8E65-AEC3F81F810F}"/>
              </a:ext>
            </a:extLst>
          </p:cNvPr>
          <p:cNvCxnSpPr>
            <a:cxnSpLocks/>
          </p:cNvCxnSpPr>
          <p:nvPr/>
        </p:nvCxnSpPr>
        <p:spPr>
          <a:xfrm>
            <a:off x="6527512" y="2364314"/>
            <a:ext cx="488980" cy="456182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Verbinder: gewinkelt 79">
            <a:extLst>
              <a:ext uri="{FF2B5EF4-FFF2-40B4-BE49-F238E27FC236}">
                <a16:creationId xmlns:a16="http://schemas.microsoft.com/office/drawing/2014/main" id="{56C987CB-35C1-4C4E-A6FC-AA7556977450}"/>
              </a:ext>
            </a:extLst>
          </p:cNvPr>
          <p:cNvCxnSpPr>
            <a:cxnSpLocks/>
          </p:cNvCxnSpPr>
          <p:nvPr/>
        </p:nvCxnSpPr>
        <p:spPr>
          <a:xfrm>
            <a:off x="6526900" y="3007129"/>
            <a:ext cx="497389" cy="336562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Verbinder: gewinkelt 83">
            <a:extLst>
              <a:ext uri="{FF2B5EF4-FFF2-40B4-BE49-F238E27FC236}">
                <a16:creationId xmlns:a16="http://schemas.microsoft.com/office/drawing/2014/main" id="{953697E4-8176-4F6A-8372-9B7D60840C15}"/>
              </a:ext>
            </a:extLst>
          </p:cNvPr>
          <p:cNvCxnSpPr>
            <a:cxnSpLocks/>
          </p:cNvCxnSpPr>
          <p:nvPr/>
        </p:nvCxnSpPr>
        <p:spPr>
          <a:xfrm>
            <a:off x="6526899" y="3674502"/>
            <a:ext cx="497390" cy="192384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Verbinder: gewinkelt 84">
            <a:extLst>
              <a:ext uri="{FF2B5EF4-FFF2-40B4-BE49-F238E27FC236}">
                <a16:creationId xmlns:a16="http://schemas.microsoft.com/office/drawing/2014/main" id="{B390B098-46D4-4956-81F4-D75B9D2AA4B2}"/>
              </a:ext>
            </a:extLst>
          </p:cNvPr>
          <p:cNvCxnSpPr>
            <a:cxnSpLocks/>
          </p:cNvCxnSpPr>
          <p:nvPr/>
        </p:nvCxnSpPr>
        <p:spPr>
          <a:xfrm>
            <a:off x="6526899" y="4330610"/>
            <a:ext cx="505902" cy="59472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20DB6D6-E1EE-4EF3-A41C-5C68F19F27D1}"/>
              </a:ext>
            </a:extLst>
          </p:cNvPr>
          <p:cNvSpPr/>
          <p:nvPr/>
        </p:nvSpPr>
        <p:spPr>
          <a:xfrm>
            <a:off x="100254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FAB96B3-B828-4971-BCFF-6BA85E710E4E}"/>
              </a:ext>
            </a:extLst>
          </p:cNvPr>
          <p:cNvSpPr/>
          <p:nvPr/>
        </p:nvSpPr>
        <p:spPr>
          <a:xfrm>
            <a:off x="2938484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12CB9D7D-A51F-4E97-B0EF-E4635CEFE327}"/>
              </a:ext>
            </a:extLst>
          </p:cNvPr>
          <p:cNvSpPr/>
          <p:nvPr/>
        </p:nvSpPr>
        <p:spPr>
          <a:xfrm>
            <a:off x="5374435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30DBC5-7D9F-4F31-9DBB-46C5C334C698}"/>
              </a:ext>
            </a:extLst>
          </p:cNvPr>
          <p:cNvSpPr/>
          <p:nvPr/>
        </p:nvSpPr>
        <p:spPr>
          <a:xfrm>
            <a:off x="7291143" y="4588885"/>
            <a:ext cx="902584" cy="1740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9" name="Freeform 77">
            <a:extLst>
              <a:ext uri="{FF2B5EF4-FFF2-40B4-BE49-F238E27FC236}">
                <a16:creationId xmlns:a16="http://schemas.microsoft.com/office/drawing/2014/main" id="{B0D763DD-F3CD-4705-802E-992764CAB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339" y="2761260"/>
            <a:ext cx="1433275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Clustering</a:t>
            </a:r>
          </a:p>
          <a:p>
            <a:pPr algn="ctr"/>
            <a:r>
              <a:rPr lang="en-US" sz="1200"/>
              <a:t>model</a:t>
            </a:r>
          </a:p>
        </p:txBody>
      </p:sp>
      <p:cxnSp>
        <p:nvCxnSpPr>
          <p:cNvPr id="76" name="Gerader Verbinder 75">
            <a:extLst>
              <a:ext uri="{FF2B5EF4-FFF2-40B4-BE49-F238E27FC236}">
                <a16:creationId xmlns:a16="http://schemas.microsoft.com/office/drawing/2014/main" id="{E0ECE964-EBB0-418C-9395-40F4F07A45BF}"/>
              </a:ext>
            </a:extLst>
          </p:cNvPr>
          <p:cNvCxnSpPr>
            <a:cxnSpLocks/>
          </p:cNvCxnSpPr>
          <p:nvPr/>
        </p:nvCxnSpPr>
        <p:spPr>
          <a:xfrm>
            <a:off x="4096199" y="4325253"/>
            <a:ext cx="488780" cy="4792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 77">
            <a:extLst>
              <a:ext uri="{FF2B5EF4-FFF2-40B4-BE49-F238E27FC236}">
                <a16:creationId xmlns:a16="http://schemas.microsoft.com/office/drawing/2014/main" id="{B998B5BB-4370-4F6C-BA1D-66A513AA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341549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Amazon</a:t>
            </a:r>
          </a:p>
          <a:p>
            <a:pPr algn="ctr"/>
            <a:r>
              <a:rPr lang="en-US" sz="1200"/>
              <a:t>model</a:t>
            </a:r>
          </a:p>
        </p:txBody>
      </p:sp>
      <p:sp>
        <p:nvSpPr>
          <p:cNvPr id="53" name="Freeform 77">
            <a:extLst>
              <a:ext uri="{FF2B5EF4-FFF2-40B4-BE49-F238E27FC236}">
                <a16:creationId xmlns:a16="http://schemas.microsoft.com/office/drawing/2014/main" id="{E6E08BB5-5BA4-4E47-A795-ADB51E31D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36" y="4069739"/>
            <a:ext cx="1442099" cy="518006"/>
          </a:xfrm>
          <a:prstGeom prst="roundRect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pPr algn="ctr"/>
            <a:r>
              <a:rPr lang="en-US" sz="1200"/>
              <a:t>Transactions </a:t>
            </a:r>
          </a:p>
          <a:p>
            <a:pPr algn="ctr"/>
            <a:r>
              <a:rPr lang="en-US" sz="120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10129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4294967295"/>
          </p:nvPr>
        </p:nvSpPr>
        <p:spPr>
          <a:xfrm>
            <a:off x="1131208" y="1201474"/>
            <a:ext cx="78740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err="1"/>
              <a:t>Challenges</a:t>
            </a:r>
            <a:endParaRPr lang="de-DE" sz="2400" err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Approach</a:t>
            </a:r>
            <a:endParaRPr lang="de-DE" sz="240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/>
              <a:t>First-stage </a:t>
            </a:r>
            <a:r>
              <a:rPr lang="de-DE" sz="2400" b="1" err="1"/>
              <a:t>models</a:t>
            </a:r>
            <a:endParaRPr lang="de-DE" sz="2400" b="1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Second-stage </a:t>
            </a:r>
            <a:r>
              <a:rPr lang="de-DE" sz="2400" err="1"/>
              <a:t>models</a:t>
            </a:r>
            <a:endParaRPr sz="2400">
              <a:cs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2400" err="1"/>
              <a:t>Results</a:t>
            </a:r>
            <a:endParaRPr lang="de-DE" sz="2400" err="1">
              <a:latin typeface="Arial"/>
              <a:ea typeface="Arial"/>
              <a:cs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294967295"/>
          </p:nvPr>
        </p:nvSpPr>
        <p:spPr>
          <a:xfrm>
            <a:off x="319088" y="1201474"/>
            <a:ext cx="622300" cy="363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lang="zh-CN" altLang="en-US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lang="de-DE" sz="2400">
              <a:solidFill>
                <a:schemeClr val="lt2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575693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2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TUM_Praesentation_p_v1_16-9</Template>
  <Application>Microsoft Office PowerPoint</Application>
  <PresentationFormat>On-screen Show (16:9)</PresentationFormat>
  <Slides>37</Slides>
  <Notes>17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Titel 2</vt:lpstr>
      <vt:lpstr>Inhalt</vt:lpstr>
      <vt:lpstr>Data Mining Seminar – Final presentation</vt:lpstr>
      <vt:lpstr>Hello, everybody!</vt:lpstr>
      <vt:lpstr>Agenda</vt:lpstr>
      <vt:lpstr>Agenda</vt:lpstr>
      <vt:lpstr>We identified three main challenges</vt:lpstr>
      <vt:lpstr>Agenda</vt:lpstr>
      <vt:lpstr>We used data from seven different sources</vt:lpstr>
      <vt:lpstr>Our approach consists of two stages</vt:lpstr>
      <vt:lpstr>Agenda</vt:lpstr>
      <vt:lpstr>Items similarity model</vt:lpstr>
      <vt:lpstr>The model calculates string similarity among features</vt:lpstr>
      <vt:lpstr>We tried finding best weight combinations manually</vt:lpstr>
      <vt:lpstr>We created an optimizer based on transaction data </vt:lpstr>
      <vt:lpstr>We decided on the following weights</vt:lpstr>
      <vt:lpstr>Clustering model</vt:lpstr>
      <vt:lpstr>We recommend similar items to customer based on features of items and external data</vt:lpstr>
      <vt:lpstr>We combine SVD and k-NN in the model </vt:lpstr>
      <vt:lpstr>Amazon model</vt:lpstr>
      <vt:lpstr>We scraped Amazon recommendations using JS Puppeteer</vt:lpstr>
      <vt:lpstr>Amazon recommendations are scarce but of  high quality</vt:lpstr>
      <vt:lpstr>Transactions model</vt:lpstr>
      <vt:lpstr>We leverage user data using two models</vt:lpstr>
      <vt:lpstr>Sparce data leads to sparce results</vt:lpstr>
      <vt:lpstr>First stage model outcome</vt:lpstr>
      <vt:lpstr>We combine four different models using ordered lists</vt:lpstr>
      <vt:lpstr>Our models complement eachother very well, but we needed human sanity checks</vt:lpstr>
      <vt:lpstr>Agenda</vt:lpstr>
      <vt:lpstr>We use a 2nd stage approach to impact the ranking of  our final recommendations</vt:lpstr>
      <vt:lpstr>PowerPoint Presentation</vt:lpstr>
      <vt:lpstr>Our model boosted proposals that were previously  ignored</vt:lpstr>
      <vt:lpstr>Agenda</vt:lpstr>
      <vt:lpstr>Our model performs well in most cases, but seems limited for a particular group of books</vt:lpstr>
      <vt:lpstr>Our model performs well in most cases, but seems limited for a particular group of books</vt:lpstr>
      <vt:lpstr>We successfully tackled all three challenges</vt:lpstr>
      <vt:lpstr>We are looking forward to your questions!</vt:lpstr>
      <vt:lpstr>Backup</vt:lpstr>
      <vt:lpstr>External data - methodology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Natalie Dach</dc:creator>
  <cp:revision>2</cp:revision>
  <cp:lastPrinted>2015-07-30T14:04:45Z</cp:lastPrinted>
  <dcterms:created xsi:type="dcterms:W3CDTF">2021-05-27T16:10:01Z</dcterms:created>
  <dcterms:modified xsi:type="dcterms:W3CDTF">2021-06-28T00:03:23Z</dcterms:modified>
</cp:coreProperties>
</file>